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0" r:id="rId2"/>
    <p:sldId id="321" r:id="rId3"/>
    <p:sldId id="317" r:id="rId4"/>
    <p:sldId id="323" r:id="rId5"/>
    <p:sldId id="324" r:id="rId6"/>
    <p:sldId id="325" r:id="rId7"/>
    <p:sldId id="326" r:id="rId8"/>
    <p:sldId id="327" r:id="rId9"/>
    <p:sldId id="330" r:id="rId10"/>
    <p:sldId id="331" r:id="rId11"/>
    <p:sldId id="332" r:id="rId12"/>
    <p:sldId id="333" r:id="rId13"/>
    <p:sldId id="328" r:id="rId14"/>
    <p:sldId id="32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F2822A-28FF-4991-AE3A-D7E5F6D83348}" v="4" dt="2024-03-15T21:35:11.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3839E-AA6A-9295-2C2D-C8A1E715EC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D24EAF-298C-6654-9972-D37C004783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5FC1A6-692B-570D-9A39-AC480474F99A}"/>
              </a:ext>
            </a:extLst>
          </p:cNvPr>
          <p:cNvSpPr>
            <a:spLocks noGrp="1"/>
          </p:cNvSpPr>
          <p:nvPr>
            <p:ph type="dt" sz="half" idx="10"/>
          </p:nvPr>
        </p:nvSpPr>
        <p:spPr/>
        <p:txBody>
          <a:bodyPr/>
          <a:lstStyle/>
          <a:p>
            <a:fld id="{EA3CFC36-8E23-4055-950E-B3C6934134F2}" type="datetimeFigureOut">
              <a:rPr lang="en-US" smtClean="0"/>
              <a:t>3/17/2024</a:t>
            </a:fld>
            <a:endParaRPr lang="en-US"/>
          </a:p>
        </p:txBody>
      </p:sp>
      <p:sp>
        <p:nvSpPr>
          <p:cNvPr id="5" name="Footer Placeholder 4">
            <a:extLst>
              <a:ext uri="{FF2B5EF4-FFF2-40B4-BE49-F238E27FC236}">
                <a16:creationId xmlns:a16="http://schemas.microsoft.com/office/drawing/2014/main" id="{2A49A25C-A5F1-D790-7301-4B47E04DD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A3FB61-DFAA-C692-60DC-7FCF707600B6}"/>
              </a:ext>
            </a:extLst>
          </p:cNvPr>
          <p:cNvSpPr>
            <a:spLocks noGrp="1"/>
          </p:cNvSpPr>
          <p:nvPr>
            <p:ph type="sldNum" sz="quarter" idx="12"/>
          </p:nvPr>
        </p:nvSpPr>
        <p:spPr/>
        <p:txBody>
          <a:bodyPr/>
          <a:lstStyle/>
          <a:p>
            <a:fld id="{48C8E891-1D60-4A19-8E66-D376CA83DC47}" type="slidenum">
              <a:rPr lang="en-US" smtClean="0"/>
              <a:t>‹#›</a:t>
            </a:fld>
            <a:endParaRPr lang="en-US"/>
          </a:p>
        </p:txBody>
      </p:sp>
    </p:spTree>
    <p:extLst>
      <p:ext uri="{BB962C8B-B14F-4D97-AF65-F5344CB8AC3E}">
        <p14:creationId xmlns:p14="http://schemas.microsoft.com/office/powerpoint/2010/main" val="3787500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4191-C880-BDD0-5112-CCC8F38E02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71927A-120B-C98F-E7EB-D2BC11350A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1787D8-7C5F-EBCC-7862-B2AD9EA2A37A}"/>
              </a:ext>
            </a:extLst>
          </p:cNvPr>
          <p:cNvSpPr>
            <a:spLocks noGrp="1"/>
          </p:cNvSpPr>
          <p:nvPr>
            <p:ph type="dt" sz="half" idx="10"/>
          </p:nvPr>
        </p:nvSpPr>
        <p:spPr/>
        <p:txBody>
          <a:bodyPr/>
          <a:lstStyle/>
          <a:p>
            <a:fld id="{EA3CFC36-8E23-4055-950E-B3C6934134F2}" type="datetimeFigureOut">
              <a:rPr lang="en-US" smtClean="0"/>
              <a:t>3/17/2024</a:t>
            </a:fld>
            <a:endParaRPr lang="en-US"/>
          </a:p>
        </p:txBody>
      </p:sp>
      <p:sp>
        <p:nvSpPr>
          <p:cNvPr id="5" name="Footer Placeholder 4">
            <a:extLst>
              <a:ext uri="{FF2B5EF4-FFF2-40B4-BE49-F238E27FC236}">
                <a16:creationId xmlns:a16="http://schemas.microsoft.com/office/drawing/2014/main" id="{3A683E9F-C911-2388-40DD-9D96045C1A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7DEA61-98A7-E840-EEEE-33001C668798}"/>
              </a:ext>
            </a:extLst>
          </p:cNvPr>
          <p:cNvSpPr>
            <a:spLocks noGrp="1"/>
          </p:cNvSpPr>
          <p:nvPr>
            <p:ph type="sldNum" sz="quarter" idx="12"/>
          </p:nvPr>
        </p:nvSpPr>
        <p:spPr/>
        <p:txBody>
          <a:bodyPr/>
          <a:lstStyle/>
          <a:p>
            <a:fld id="{48C8E891-1D60-4A19-8E66-D376CA83DC47}" type="slidenum">
              <a:rPr lang="en-US" smtClean="0"/>
              <a:t>‹#›</a:t>
            </a:fld>
            <a:endParaRPr lang="en-US"/>
          </a:p>
        </p:txBody>
      </p:sp>
    </p:spTree>
    <p:extLst>
      <p:ext uri="{BB962C8B-B14F-4D97-AF65-F5344CB8AC3E}">
        <p14:creationId xmlns:p14="http://schemas.microsoft.com/office/powerpoint/2010/main" val="1427904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DB5F1-AE83-7BC0-9CCC-F227F51330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197B8F-070D-38A8-0565-63F3D573BB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392515-2042-BA4C-9FC4-FCF0B439D940}"/>
              </a:ext>
            </a:extLst>
          </p:cNvPr>
          <p:cNvSpPr>
            <a:spLocks noGrp="1"/>
          </p:cNvSpPr>
          <p:nvPr>
            <p:ph type="dt" sz="half" idx="10"/>
          </p:nvPr>
        </p:nvSpPr>
        <p:spPr/>
        <p:txBody>
          <a:bodyPr/>
          <a:lstStyle/>
          <a:p>
            <a:fld id="{EA3CFC36-8E23-4055-950E-B3C6934134F2}" type="datetimeFigureOut">
              <a:rPr lang="en-US" smtClean="0"/>
              <a:t>3/17/2024</a:t>
            </a:fld>
            <a:endParaRPr lang="en-US"/>
          </a:p>
        </p:txBody>
      </p:sp>
      <p:sp>
        <p:nvSpPr>
          <p:cNvPr id="5" name="Footer Placeholder 4">
            <a:extLst>
              <a:ext uri="{FF2B5EF4-FFF2-40B4-BE49-F238E27FC236}">
                <a16:creationId xmlns:a16="http://schemas.microsoft.com/office/drawing/2014/main" id="{F96F98B7-75EC-A7BC-8429-7E994A518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FDF38C-4DE3-6489-FB3F-A5C2BB6D72D2}"/>
              </a:ext>
            </a:extLst>
          </p:cNvPr>
          <p:cNvSpPr>
            <a:spLocks noGrp="1"/>
          </p:cNvSpPr>
          <p:nvPr>
            <p:ph type="sldNum" sz="quarter" idx="12"/>
          </p:nvPr>
        </p:nvSpPr>
        <p:spPr/>
        <p:txBody>
          <a:bodyPr/>
          <a:lstStyle/>
          <a:p>
            <a:fld id="{48C8E891-1D60-4A19-8E66-D376CA83DC47}" type="slidenum">
              <a:rPr lang="en-US" smtClean="0"/>
              <a:t>‹#›</a:t>
            </a:fld>
            <a:endParaRPr lang="en-US"/>
          </a:p>
        </p:txBody>
      </p:sp>
    </p:spTree>
    <p:extLst>
      <p:ext uri="{BB962C8B-B14F-4D97-AF65-F5344CB8AC3E}">
        <p14:creationId xmlns:p14="http://schemas.microsoft.com/office/powerpoint/2010/main" val="404390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One Column">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9D9BA87F-F94E-2547-8D0D-4850B271767F}"/>
              </a:ext>
            </a:extLst>
          </p:cNvPr>
          <p:cNvSpPr>
            <a:spLocks noGrp="1"/>
          </p:cNvSpPr>
          <p:nvPr>
            <p:ph type="title" hasCustomPrompt="1"/>
          </p:nvPr>
        </p:nvSpPr>
        <p:spPr/>
        <p:txBody>
          <a:bodyPr/>
          <a:lstStyle>
            <a:lvl1pPr>
              <a:defRPr/>
            </a:lvl1pPr>
          </a:lstStyle>
          <a:p>
            <a:r>
              <a:rPr lang="en-US"/>
              <a:t>[Slide title]</a:t>
            </a:r>
          </a:p>
        </p:txBody>
      </p:sp>
      <p:cxnSp>
        <p:nvCxnSpPr>
          <p:cNvPr id="4" name="Line">
            <a:extLst>
              <a:ext uri="{FF2B5EF4-FFF2-40B4-BE49-F238E27FC236}">
                <a16:creationId xmlns:a16="http://schemas.microsoft.com/office/drawing/2014/main" id="{4D348C42-76C9-E94C-BD38-85471A87E30C}"/>
              </a:ext>
            </a:extLst>
          </p:cNvPr>
          <p:cNvCxnSpPr>
            <a:cxnSpLocks/>
          </p:cNvCxnSpPr>
          <p:nvPr userDrawn="1"/>
        </p:nvCxnSpPr>
        <p:spPr bwMode="hidden">
          <a:xfrm>
            <a:off x="457200" y="1600200"/>
            <a:ext cx="5410200" cy="0"/>
          </a:xfrm>
          <a:prstGeom prst="line">
            <a:avLst/>
          </a:prstGeom>
          <a:ln w="19050" cap="flat">
            <a:solidFill>
              <a:srgbClr val="FFD100"/>
            </a:solidFill>
          </a:ln>
        </p:spPr>
        <p:style>
          <a:lnRef idx="1">
            <a:schemeClr val="accent1"/>
          </a:lnRef>
          <a:fillRef idx="0">
            <a:schemeClr val="accent1"/>
          </a:fillRef>
          <a:effectRef idx="0">
            <a:schemeClr val="dk1"/>
          </a:effectRef>
          <a:fontRef idx="minor">
            <a:schemeClr val="lt1"/>
          </a:fontRef>
        </p:style>
      </p:cxnSp>
      <p:sp>
        <p:nvSpPr>
          <p:cNvPr id="3" name="Content Placeholder 1">
            <a:extLst>
              <a:ext uri="{FF2B5EF4-FFF2-40B4-BE49-F238E27FC236}">
                <a16:creationId xmlns:a16="http://schemas.microsoft.com/office/drawing/2014/main" id="{5ACDF6B2-62B8-404E-8D30-594804419392}"/>
              </a:ext>
            </a:extLst>
          </p:cNvPr>
          <p:cNvSpPr>
            <a:spLocks noGrp="1"/>
          </p:cNvSpPr>
          <p:nvPr>
            <p:ph idx="1"/>
          </p:nvPr>
        </p:nvSpPr>
        <p:spPr>
          <a:xfrm>
            <a:off x="457201" y="1828800"/>
            <a:ext cx="5410200" cy="4340224"/>
          </a:xfrm>
        </p:spPr>
        <p:txBody>
          <a:bodyPr numCol="1"/>
          <a:lstStyle>
            <a:lvl1pPr marL="228600" indent="-228600">
              <a:buFont typeface="Wells Fargo Sans" panose="020B0503020203020204" pitchFamily="34" charset="0"/>
              <a:buChar char="•"/>
              <a:tabLst>
                <a:tab pos="5365750" algn="r"/>
              </a:tabLst>
              <a:defRPr/>
            </a:lvl1pPr>
            <a:lvl2pPr marL="457200" indent="-228600">
              <a:tabLst>
                <a:tab pos="5365750" algn="r"/>
              </a:tabLst>
              <a:defRPr/>
            </a:lvl2pPr>
            <a:lvl3pPr marL="685800" indent="-228600">
              <a:tabLst>
                <a:tab pos="5365750" algn="r"/>
              </a:tabLst>
              <a:defRPr/>
            </a:lvl3pPr>
            <a:lvl4pPr marL="914400" indent="-228600">
              <a:tabLst>
                <a:tab pos="5365750" algn="r"/>
              </a:tabLst>
              <a:defRPr/>
            </a:lvl4pPr>
            <a:lvl5pPr marL="1143000" indent="-228600">
              <a:tabLst>
                <a:tab pos="5365750" algn="r"/>
              </a:tabLst>
              <a:defRPr/>
            </a:lvl5pPr>
            <a:lvl6pPr marL="1371600" indent="-228600">
              <a:tabLst>
                <a:tab pos="5365750" algn="r"/>
              </a:tabLst>
              <a:defRPr/>
            </a:lvl6pPr>
            <a:lvl7pPr marL="1600200" indent="-228600">
              <a:tabLst>
                <a:tab pos="5365750" algn="r"/>
              </a:tabLst>
              <a:defRPr/>
            </a:lvl7pPr>
            <a:lvl8pPr marL="1828800" indent="-228600">
              <a:tabLst>
                <a:tab pos="5365750" algn="r"/>
              </a:tabLst>
              <a:defRPr/>
            </a:lvl8pPr>
            <a:lvl9pPr marL="2057400" indent="-228600">
              <a:tabLst>
                <a:tab pos="5365750"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a:extLst>
              <a:ext uri="{FF2B5EF4-FFF2-40B4-BE49-F238E27FC236}">
                <a16:creationId xmlns:a16="http://schemas.microsoft.com/office/drawing/2014/main" id="{F7941C5E-69DA-4A4E-99CB-9F761C379188}"/>
              </a:ext>
            </a:extLst>
          </p:cNvPr>
          <p:cNvSpPr>
            <a:spLocks noGrp="1"/>
          </p:cNvSpPr>
          <p:nvPr>
            <p:ph type="sldNum" sz="quarter" idx="10"/>
          </p:nvPr>
        </p:nvSpPr>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569359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D71E28"/>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433CB49-42F4-4BEC-BD47-AAACD63E2CF3}"/>
              </a:ext>
            </a:extLst>
          </p:cNvPr>
          <p:cNvSpPr>
            <a:spLocks noGrp="1"/>
          </p:cNvSpPr>
          <p:nvPr>
            <p:ph type="body" idx="1" hasCustomPrompt="1"/>
          </p:nvPr>
        </p:nvSpPr>
        <p:spPr>
          <a:xfrm>
            <a:off x="457200" y="457200"/>
            <a:ext cx="7366000" cy="5714999"/>
          </a:xfrm>
        </p:spPr>
        <p:txBody>
          <a:bodyPr/>
          <a:lstStyle>
            <a:lvl1pPr marL="0" indent="0">
              <a:lnSpc>
                <a:spcPct val="90000"/>
              </a:lnSpc>
              <a:spcBef>
                <a:spcPts val="0"/>
              </a:spcBef>
              <a:buNone/>
              <a:defRPr sz="4400">
                <a:solidFill>
                  <a:schemeClr val="tx1"/>
                </a:solidFill>
                <a:latin typeface="+mj-lt"/>
              </a:defRPr>
            </a:lvl1pPr>
            <a:lvl2pPr marL="0" indent="0">
              <a:spcBef>
                <a:spcPts val="1200"/>
              </a:spcBef>
              <a:buNone/>
              <a:defRPr sz="1400">
                <a:solidFill>
                  <a:schemeClr val="tx1"/>
                </a:solidFill>
              </a:defRPr>
            </a:lvl2pPr>
            <a:lvl3pPr marL="228600" indent="-228600">
              <a:spcBef>
                <a:spcPts val="1200"/>
              </a:spcBef>
              <a:buFont typeface="Wells Fargo Sans" panose="020B0503020203020204" pitchFamily="34" charset="0"/>
              <a:buChar char="•"/>
              <a:defRPr sz="1400">
                <a:solidFill>
                  <a:schemeClr val="tx1"/>
                </a:solidFill>
              </a:defRPr>
            </a:lvl3pPr>
            <a:lvl4pPr marL="457200" indent="-228600">
              <a:spcBef>
                <a:spcPts val="300"/>
              </a:spcBef>
              <a:buFont typeface="Wells Fargo Sans" panose="020B0503020203020204" pitchFamily="34" charset="0"/>
              <a:buChar char="–"/>
              <a:defRPr sz="1400">
                <a:solidFill>
                  <a:schemeClr val="tx1"/>
                </a:solidFill>
              </a:defRPr>
            </a:lvl4pPr>
            <a:lvl5pPr marL="685800" indent="-228600">
              <a:spcBef>
                <a:spcPts val="300"/>
              </a:spcBef>
              <a:buFont typeface="Wells Fargo Sans" panose="020B0503020203020204" pitchFamily="34" charset="0"/>
              <a:buChar char="–"/>
              <a:defRPr sz="1400">
                <a:solidFill>
                  <a:schemeClr val="tx1"/>
                </a:solidFill>
              </a:defRPr>
            </a:lvl5pPr>
            <a:lvl6pPr marL="914400" indent="-228600">
              <a:spcBef>
                <a:spcPts val="300"/>
              </a:spcBef>
              <a:buFont typeface="Wells Fargo Sans" panose="020B0503020203020204" pitchFamily="34" charset="0"/>
              <a:buChar char="–"/>
              <a:defRPr sz="1400">
                <a:solidFill>
                  <a:schemeClr val="tx1"/>
                </a:solidFill>
              </a:defRPr>
            </a:lvl6pPr>
            <a:lvl7pPr marL="1143000" indent="-228600">
              <a:spcBef>
                <a:spcPts val="300"/>
              </a:spcBef>
              <a:buFont typeface="Wells Fargo Sans" panose="020B0503020203020204" pitchFamily="34" charset="0"/>
              <a:buChar char="–"/>
              <a:defRPr sz="1400">
                <a:solidFill>
                  <a:schemeClr val="tx1"/>
                </a:solidFill>
              </a:defRPr>
            </a:lvl7pPr>
            <a:lvl8pPr marL="1371600" indent="-228600">
              <a:spcBef>
                <a:spcPts val="300"/>
              </a:spcBef>
              <a:buFont typeface="Wells Fargo Sans" panose="020B0503020203020204" pitchFamily="34" charset="0"/>
              <a:buChar char="–"/>
              <a:defRPr sz="1400">
                <a:solidFill>
                  <a:schemeClr val="tx1"/>
                </a:solidFill>
              </a:defRPr>
            </a:lvl8pPr>
            <a:lvl9pPr marL="1600200" indent="-228600">
              <a:spcBef>
                <a:spcPts val="300"/>
              </a:spcBef>
              <a:buFont typeface="Wells Fargo Sans" panose="020B0503020203020204" pitchFamily="34" charset="0"/>
              <a:buChar char="–"/>
              <a:defRPr sz="1400">
                <a:solidFill>
                  <a:schemeClr val="tx1"/>
                </a:solidFill>
              </a:defRPr>
            </a:lvl9pPr>
          </a:lstStyle>
          <a:p>
            <a:pPr lvl="0"/>
            <a:r>
              <a:rPr lang="en-US"/>
              <a:t>[Section header title or quote]</a:t>
            </a:r>
          </a:p>
          <a:p>
            <a:pPr lvl="1"/>
            <a:r>
              <a:rPr lang="en-US"/>
              <a:t>Additional information, if needed</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2" name="Slide Number">
            <a:extLst>
              <a:ext uri="{FF2B5EF4-FFF2-40B4-BE49-F238E27FC236}">
                <a16:creationId xmlns:a16="http://schemas.microsoft.com/office/drawing/2014/main" id="{17EF2A7E-ED94-E540-9CF4-B56F980A38D7}"/>
              </a:ext>
            </a:extLst>
          </p:cNvPr>
          <p:cNvSpPr>
            <a:spLocks noGrp="1"/>
          </p:cNvSpPr>
          <p:nvPr>
            <p:ph type="sldNum" sz="quarter" idx="10"/>
          </p:nvPr>
        </p:nvSpPr>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718892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and Photo">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CD4D62C-8EA9-44FC-83B2-701A7A41EF41}"/>
              </a:ext>
            </a:extLst>
          </p:cNvPr>
          <p:cNvSpPr>
            <a:spLocks noGrp="1"/>
          </p:cNvSpPr>
          <p:nvPr>
            <p:ph type="title" hasCustomPrompt="1"/>
          </p:nvPr>
        </p:nvSpPr>
        <p:spPr>
          <a:xfrm>
            <a:off x="457200" y="457200"/>
            <a:ext cx="7366001" cy="914400"/>
          </a:xfrm>
        </p:spPr>
        <p:txBody>
          <a:bodyPr/>
          <a:lstStyle/>
          <a:p>
            <a:r>
              <a:rPr lang="en-US"/>
              <a:t>[Slide title]</a:t>
            </a:r>
          </a:p>
        </p:txBody>
      </p:sp>
      <p:sp>
        <p:nvSpPr>
          <p:cNvPr id="8" name="Content Placeholder 1">
            <a:extLst>
              <a:ext uri="{FF2B5EF4-FFF2-40B4-BE49-F238E27FC236}">
                <a16:creationId xmlns:a16="http://schemas.microsoft.com/office/drawing/2014/main" id="{3E076051-AE4B-CF44-AB12-A6CC31DC24E8}"/>
              </a:ext>
            </a:extLst>
          </p:cNvPr>
          <p:cNvSpPr>
            <a:spLocks noGrp="1"/>
          </p:cNvSpPr>
          <p:nvPr>
            <p:ph sz="quarter" idx="11"/>
          </p:nvPr>
        </p:nvSpPr>
        <p:spPr>
          <a:xfrm>
            <a:off x="457201" y="1600200"/>
            <a:ext cx="7366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1">
            <a:extLst>
              <a:ext uri="{FF2B5EF4-FFF2-40B4-BE49-F238E27FC236}">
                <a16:creationId xmlns:a16="http://schemas.microsoft.com/office/drawing/2014/main" id="{F62EF48E-356C-2242-ADD1-8AEA6280E3AF}"/>
              </a:ext>
            </a:extLst>
          </p:cNvPr>
          <p:cNvSpPr>
            <a:spLocks noGrp="1"/>
          </p:cNvSpPr>
          <p:nvPr>
            <p:ph type="pic" sz="quarter" idx="10"/>
          </p:nvPr>
        </p:nvSpPr>
        <p:spPr>
          <a:xfrm>
            <a:off x="8277225" y="5862"/>
            <a:ext cx="3914775" cy="6858000"/>
          </a:xfrm>
          <a:solidFill>
            <a:srgbClr val="F4F0ED"/>
          </a:solidFill>
        </p:spPr>
        <p:txBody>
          <a:bodyPr anchor="ctr" anchorCtr="0">
            <a:noAutofit/>
          </a:bodyPr>
          <a:lstStyle>
            <a:lvl1pPr marL="0" indent="0" algn="ctr">
              <a:spcBef>
                <a:spcPts val="0"/>
              </a:spcBef>
              <a:buNone/>
              <a:defRPr sz="1200"/>
            </a:lvl1pPr>
          </a:lstStyle>
          <a:p>
            <a:r>
              <a:rPr lang="en-US"/>
              <a:t>Click icon to add picture</a:t>
            </a:r>
          </a:p>
        </p:txBody>
      </p:sp>
      <p:sp>
        <p:nvSpPr>
          <p:cNvPr id="3" name="Slide Number">
            <a:extLst>
              <a:ext uri="{FF2B5EF4-FFF2-40B4-BE49-F238E27FC236}">
                <a16:creationId xmlns:a16="http://schemas.microsoft.com/office/drawing/2014/main" id="{7042F1D1-52E8-5643-866B-0EB322CE1B03}"/>
              </a:ext>
            </a:extLst>
          </p:cNvPr>
          <p:cNvSpPr>
            <a:spLocks noGrp="1"/>
          </p:cNvSpPr>
          <p:nvPr>
            <p:ph type="sldNum" sz="quarter" idx="12"/>
          </p:nvPr>
        </p:nvSpPr>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3821877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idebar Lef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p:txBody>
          <a:bodyPr/>
          <a:lstStyle>
            <a:lvl1pPr>
              <a:defRPr/>
            </a:lvl1pPr>
          </a:lstStyle>
          <a:p>
            <a:r>
              <a:rPr lang="en-US"/>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57199" y="1600200"/>
            <a:ext cx="3457575"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4365626" y="1600200"/>
            <a:ext cx="7369174"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a:extLst>
              <a:ext uri="{FF2B5EF4-FFF2-40B4-BE49-F238E27FC236}">
                <a16:creationId xmlns:a16="http://schemas.microsoft.com/office/drawing/2014/main" id="{5D805AD4-73CF-FE45-8F86-233D14A0CF8E}"/>
              </a:ext>
            </a:extLst>
          </p:cNvPr>
          <p:cNvSpPr>
            <a:spLocks noGrp="1"/>
          </p:cNvSpPr>
          <p:nvPr>
            <p:ph type="sldNum" sz="quarter" idx="10"/>
          </p:nvPr>
        </p:nvSpPr>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637819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idebar Right">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0FEC781B-6995-FC4B-8081-5377A71B27B1}"/>
              </a:ext>
            </a:extLst>
          </p:cNvPr>
          <p:cNvSpPr>
            <a:spLocks noGrp="1"/>
          </p:cNvSpPr>
          <p:nvPr>
            <p:ph type="title" hasCustomPrompt="1"/>
          </p:nvPr>
        </p:nvSpPr>
        <p:spPr/>
        <p:txBody>
          <a:bodyPr/>
          <a:lstStyle>
            <a:lvl1pPr>
              <a:defRPr/>
            </a:lvl1pPr>
          </a:lstStyle>
          <a:p>
            <a:r>
              <a:rPr lang="en-US"/>
              <a:t>[Slide title]</a:t>
            </a:r>
          </a:p>
        </p:txBody>
      </p:sp>
      <p:sp>
        <p:nvSpPr>
          <p:cNvPr id="3" name="Content Placeholder 1">
            <a:extLst>
              <a:ext uri="{FF2B5EF4-FFF2-40B4-BE49-F238E27FC236}">
                <a16:creationId xmlns:a16="http://schemas.microsoft.com/office/drawing/2014/main" id="{18C91035-5E9C-427C-BB14-3C95EF5EA9C7}"/>
              </a:ext>
            </a:extLst>
          </p:cNvPr>
          <p:cNvSpPr>
            <a:spLocks noGrp="1"/>
          </p:cNvSpPr>
          <p:nvPr>
            <p:ph sz="half" idx="1"/>
          </p:nvPr>
        </p:nvSpPr>
        <p:spPr>
          <a:xfrm>
            <a:off x="457199" y="1600200"/>
            <a:ext cx="7366001"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086D2EDA-1064-496E-9F5C-3A8317F76DD7}"/>
              </a:ext>
            </a:extLst>
          </p:cNvPr>
          <p:cNvSpPr>
            <a:spLocks noGrp="1"/>
          </p:cNvSpPr>
          <p:nvPr>
            <p:ph sz="half" idx="2"/>
          </p:nvPr>
        </p:nvSpPr>
        <p:spPr>
          <a:xfrm>
            <a:off x="8277224" y="1600200"/>
            <a:ext cx="3457575"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a:extLst>
              <a:ext uri="{FF2B5EF4-FFF2-40B4-BE49-F238E27FC236}">
                <a16:creationId xmlns:a16="http://schemas.microsoft.com/office/drawing/2014/main" id="{34BDA51D-739A-6147-AE33-B80AD50465EA}"/>
              </a:ext>
            </a:extLst>
          </p:cNvPr>
          <p:cNvSpPr>
            <a:spLocks noGrp="1"/>
          </p:cNvSpPr>
          <p:nvPr>
            <p:ph type="sldNum" sz="quarter" idx="10"/>
          </p:nvPr>
        </p:nvSpPr>
        <p:spPr/>
        <p:txBody>
          <a:bodyPr/>
          <a:lstStyle/>
          <a:p>
            <a:fld id="{000F85C7-EC28-5C4D-9577-C5634B07539F}" type="slidenum">
              <a:rPr lang="en-US" smtClean="0"/>
              <a:pPr/>
              <a:t>‹#›</a:t>
            </a:fld>
            <a:endParaRPr lang="en-US"/>
          </a:p>
        </p:txBody>
      </p:sp>
    </p:spTree>
    <p:extLst>
      <p:ext uri="{BB962C8B-B14F-4D97-AF65-F5344CB8AC3E}">
        <p14:creationId xmlns:p14="http://schemas.microsoft.com/office/powerpoint/2010/main" val="2281878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8E670-E4C0-DC97-4197-6803FFC5F0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720F0-4A6B-CC7E-A732-CA1B4C9573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7EA315-BE7A-6DDE-BEAD-8C62A4745D25}"/>
              </a:ext>
            </a:extLst>
          </p:cNvPr>
          <p:cNvSpPr>
            <a:spLocks noGrp="1"/>
          </p:cNvSpPr>
          <p:nvPr>
            <p:ph type="dt" sz="half" idx="10"/>
          </p:nvPr>
        </p:nvSpPr>
        <p:spPr/>
        <p:txBody>
          <a:bodyPr/>
          <a:lstStyle/>
          <a:p>
            <a:fld id="{EA3CFC36-8E23-4055-950E-B3C6934134F2}" type="datetimeFigureOut">
              <a:rPr lang="en-US" smtClean="0"/>
              <a:t>3/17/2024</a:t>
            </a:fld>
            <a:endParaRPr lang="en-US"/>
          </a:p>
        </p:txBody>
      </p:sp>
      <p:sp>
        <p:nvSpPr>
          <p:cNvPr id="5" name="Footer Placeholder 4">
            <a:extLst>
              <a:ext uri="{FF2B5EF4-FFF2-40B4-BE49-F238E27FC236}">
                <a16:creationId xmlns:a16="http://schemas.microsoft.com/office/drawing/2014/main" id="{23C09C1E-34C5-EF47-F2EC-2571E04F7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A1210-BBCA-2684-B2B7-CF802DA15F87}"/>
              </a:ext>
            </a:extLst>
          </p:cNvPr>
          <p:cNvSpPr>
            <a:spLocks noGrp="1"/>
          </p:cNvSpPr>
          <p:nvPr>
            <p:ph type="sldNum" sz="quarter" idx="12"/>
          </p:nvPr>
        </p:nvSpPr>
        <p:spPr/>
        <p:txBody>
          <a:bodyPr/>
          <a:lstStyle/>
          <a:p>
            <a:fld id="{48C8E891-1D60-4A19-8E66-D376CA83DC47}" type="slidenum">
              <a:rPr lang="en-US" smtClean="0"/>
              <a:t>‹#›</a:t>
            </a:fld>
            <a:endParaRPr lang="en-US"/>
          </a:p>
        </p:txBody>
      </p:sp>
    </p:spTree>
    <p:extLst>
      <p:ext uri="{BB962C8B-B14F-4D97-AF65-F5344CB8AC3E}">
        <p14:creationId xmlns:p14="http://schemas.microsoft.com/office/powerpoint/2010/main" val="4002068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81CF-230D-EF82-E526-08933B4A03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18BBB2-FCD9-0D78-241B-4187922A92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B5EF8-FA81-68D8-D103-FA6D72AA2DD2}"/>
              </a:ext>
            </a:extLst>
          </p:cNvPr>
          <p:cNvSpPr>
            <a:spLocks noGrp="1"/>
          </p:cNvSpPr>
          <p:nvPr>
            <p:ph type="dt" sz="half" idx="10"/>
          </p:nvPr>
        </p:nvSpPr>
        <p:spPr/>
        <p:txBody>
          <a:bodyPr/>
          <a:lstStyle/>
          <a:p>
            <a:fld id="{EA3CFC36-8E23-4055-950E-B3C6934134F2}" type="datetimeFigureOut">
              <a:rPr lang="en-US" smtClean="0"/>
              <a:t>3/17/2024</a:t>
            </a:fld>
            <a:endParaRPr lang="en-US"/>
          </a:p>
        </p:txBody>
      </p:sp>
      <p:sp>
        <p:nvSpPr>
          <p:cNvPr id="5" name="Footer Placeholder 4">
            <a:extLst>
              <a:ext uri="{FF2B5EF4-FFF2-40B4-BE49-F238E27FC236}">
                <a16:creationId xmlns:a16="http://schemas.microsoft.com/office/drawing/2014/main" id="{DF65B73B-4BFC-AB5F-2A24-4AD09777C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5CB41F-AA1F-651C-A338-2F3A79B3726F}"/>
              </a:ext>
            </a:extLst>
          </p:cNvPr>
          <p:cNvSpPr>
            <a:spLocks noGrp="1"/>
          </p:cNvSpPr>
          <p:nvPr>
            <p:ph type="sldNum" sz="quarter" idx="12"/>
          </p:nvPr>
        </p:nvSpPr>
        <p:spPr/>
        <p:txBody>
          <a:bodyPr/>
          <a:lstStyle/>
          <a:p>
            <a:fld id="{48C8E891-1D60-4A19-8E66-D376CA83DC47}" type="slidenum">
              <a:rPr lang="en-US" smtClean="0"/>
              <a:t>‹#›</a:t>
            </a:fld>
            <a:endParaRPr lang="en-US"/>
          </a:p>
        </p:txBody>
      </p:sp>
    </p:spTree>
    <p:extLst>
      <p:ext uri="{BB962C8B-B14F-4D97-AF65-F5344CB8AC3E}">
        <p14:creationId xmlns:p14="http://schemas.microsoft.com/office/powerpoint/2010/main" val="51425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9372-EDF6-397F-5D3A-FE17A10914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A5128B-4EA7-1D05-1BA7-9D7A567E63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2A08A6-4EEC-8A18-E2EE-5B57B70AD9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C4B5A5-D287-9750-D04D-C653C5E7EBFC}"/>
              </a:ext>
            </a:extLst>
          </p:cNvPr>
          <p:cNvSpPr>
            <a:spLocks noGrp="1"/>
          </p:cNvSpPr>
          <p:nvPr>
            <p:ph type="dt" sz="half" idx="10"/>
          </p:nvPr>
        </p:nvSpPr>
        <p:spPr/>
        <p:txBody>
          <a:bodyPr/>
          <a:lstStyle/>
          <a:p>
            <a:fld id="{EA3CFC36-8E23-4055-950E-B3C6934134F2}" type="datetimeFigureOut">
              <a:rPr lang="en-US" smtClean="0"/>
              <a:t>3/17/2024</a:t>
            </a:fld>
            <a:endParaRPr lang="en-US"/>
          </a:p>
        </p:txBody>
      </p:sp>
      <p:sp>
        <p:nvSpPr>
          <p:cNvPr id="6" name="Footer Placeholder 5">
            <a:extLst>
              <a:ext uri="{FF2B5EF4-FFF2-40B4-BE49-F238E27FC236}">
                <a16:creationId xmlns:a16="http://schemas.microsoft.com/office/drawing/2014/main" id="{7A311A6A-68DF-CACE-55B5-90ADB4781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04141-5A87-FD00-30A7-AD96303816B2}"/>
              </a:ext>
            </a:extLst>
          </p:cNvPr>
          <p:cNvSpPr>
            <a:spLocks noGrp="1"/>
          </p:cNvSpPr>
          <p:nvPr>
            <p:ph type="sldNum" sz="quarter" idx="12"/>
          </p:nvPr>
        </p:nvSpPr>
        <p:spPr/>
        <p:txBody>
          <a:bodyPr/>
          <a:lstStyle/>
          <a:p>
            <a:fld id="{48C8E891-1D60-4A19-8E66-D376CA83DC47}" type="slidenum">
              <a:rPr lang="en-US" smtClean="0"/>
              <a:t>‹#›</a:t>
            </a:fld>
            <a:endParaRPr lang="en-US"/>
          </a:p>
        </p:txBody>
      </p:sp>
    </p:spTree>
    <p:extLst>
      <p:ext uri="{BB962C8B-B14F-4D97-AF65-F5344CB8AC3E}">
        <p14:creationId xmlns:p14="http://schemas.microsoft.com/office/powerpoint/2010/main" val="2659840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169CC-C2EA-E897-AB03-C3CEEB56F6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D2B1DF-7C80-C2A6-79B3-5EAC967BB0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4711D6-C57A-4BA6-451E-297813F017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76A398-462F-566B-ED80-0DB107B2D2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B41555-FC5B-B76F-6368-3B61DF8583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3EA7F7-CDF6-5C14-48F1-3B6D4E4B3696}"/>
              </a:ext>
            </a:extLst>
          </p:cNvPr>
          <p:cNvSpPr>
            <a:spLocks noGrp="1"/>
          </p:cNvSpPr>
          <p:nvPr>
            <p:ph type="dt" sz="half" idx="10"/>
          </p:nvPr>
        </p:nvSpPr>
        <p:spPr/>
        <p:txBody>
          <a:bodyPr/>
          <a:lstStyle/>
          <a:p>
            <a:fld id="{EA3CFC36-8E23-4055-950E-B3C6934134F2}" type="datetimeFigureOut">
              <a:rPr lang="en-US" smtClean="0"/>
              <a:t>3/17/2024</a:t>
            </a:fld>
            <a:endParaRPr lang="en-US"/>
          </a:p>
        </p:txBody>
      </p:sp>
      <p:sp>
        <p:nvSpPr>
          <p:cNvPr id="8" name="Footer Placeholder 7">
            <a:extLst>
              <a:ext uri="{FF2B5EF4-FFF2-40B4-BE49-F238E27FC236}">
                <a16:creationId xmlns:a16="http://schemas.microsoft.com/office/drawing/2014/main" id="{EA5CEA0E-4CE7-685A-5F5F-C6B67086D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4307A7-D855-EA09-075D-2268EB76D469}"/>
              </a:ext>
            </a:extLst>
          </p:cNvPr>
          <p:cNvSpPr>
            <a:spLocks noGrp="1"/>
          </p:cNvSpPr>
          <p:nvPr>
            <p:ph type="sldNum" sz="quarter" idx="12"/>
          </p:nvPr>
        </p:nvSpPr>
        <p:spPr/>
        <p:txBody>
          <a:bodyPr/>
          <a:lstStyle/>
          <a:p>
            <a:fld id="{48C8E891-1D60-4A19-8E66-D376CA83DC47}" type="slidenum">
              <a:rPr lang="en-US" smtClean="0"/>
              <a:t>‹#›</a:t>
            </a:fld>
            <a:endParaRPr lang="en-US"/>
          </a:p>
        </p:txBody>
      </p:sp>
    </p:spTree>
    <p:extLst>
      <p:ext uri="{BB962C8B-B14F-4D97-AF65-F5344CB8AC3E}">
        <p14:creationId xmlns:p14="http://schemas.microsoft.com/office/powerpoint/2010/main" val="2790847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E3CC4-5220-84D4-FACE-38DE7631A6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1F2793-07B0-0B12-0038-515E2C9406F8}"/>
              </a:ext>
            </a:extLst>
          </p:cNvPr>
          <p:cNvSpPr>
            <a:spLocks noGrp="1"/>
          </p:cNvSpPr>
          <p:nvPr>
            <p:ph type="dt" sz="half" idx="10"/>
          </p:nvPr>
        </p:nvSpPr>
        <p:spPr/>
        <p:txBody>
          <a:bodyPr/>
          <a:lstStyle/>
          <a:p>
            <a:fld id="{EA3CFC36-8E23-4055-950E-B3C6934134F2}" type="datetimeFigureOut">
              <a:rPr lang="en-US" smtClean="0"/>
              <a:t>3/17/2024</a:t>
            </a:fld>
            <a:endParaRPr lang="en-US"/>
          </a:p>
        </p:txBody>
      </p:sp>
      <p:sp>
        <p:nvSpPr>
          <p:cNvPr id="4" name="Footer Placeholder 3">
            <a:extLst>
              <a:ext uri="{FF2B5EF4-FFF2-40B4-BE49-F238E27FC236}">
                <a16:creationId xmlns:a16="http://schemas.microsoft.com/office/drawing/2014/main" id="{ED02BB7B-FEDE-142E-F8CB-367DD3FFA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602954-319C-7CE8-BBD7-F5F309E4A644}"/>
              </a:ext>
            </a:extLst>
          </p:cNvPr>
          <p:cNvSpPr>
            <a:spLocks noGrp="1"/>
          </p:cNvSpPr>
          <p:nvPr>
            <p:ph type="sldNum" sz="quarter" idx="12"/>
          </p:nvPr>
        </p:nvSpPr>
        <p:spPr/>
        <p:txBody>
          <a:bodyPr/>
          <a:lstStyle/>
          <a:p>
            <a:fld id="{48C8E891-1D60-4A19-8E66-D376CA83DC47}" type="slidenum">
              <a:rPr lang="en-US" smtClean="0"/>
              <a:t>‹#›</a:t>
            </a:fld>
            <a:endParaRPr lang="en-US"/>
          </a:p>
        </p:txBody>
      </p:sp>
    </p:spTree>
    <p:extLst>
      <p:ext uri="{BB962C8B-B14F-4D97-AF65-F5344CB8AC3E}">
        <p14:creationId xmlns:p14="http://schemas.microsoft.com/office/powerpoint/2010/main" val="3052368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5A0A6-B08E-79F3-EFDF-2C911CCA7F96}"/>
              </a:ext>
            </a:extLst>
          </p:cNvPr>
          <p:cNvSpPr>
            <a:spLocks noGrp="1"/>
          </p:cNvSpPr>
          <p:nvPr>
            <p:ph type="dt" sz="half" idx="10"/>
          </p:nvPr>
        </p:nvSpPr>
        <p:spPr/>
        <p:txBody>
          <a:bodyPr/>
          <a:lstStyle/>
          <a:p>
            <a:fld id="{EA3CFC36-8E23-4055-950E-B3C6934134F2}" type="datetimeFigureOut">
              <a:rPr lang="en-US" smtClean="0"/>
              <a:t>3/17/2024</a:t>
            </a:fld>
            <a:endParaRPr lang="en-US"/>
          </a:p>
        </p:txBody>
      </p:sp>
      <p:sp>
        <p:nvSpPr>
          <p:cNvPr id="3" name="Footer Placeholder 2">
            <a:extLst>
              <a:ext uri="{FF2B5EF4-FFF2-40B4-BE49-F238E27FC236}">
                <a16:creationId xmlns:a16="http://schemas.microsoft.com/office/drawing/2014/main" id="{6B2BFEE5-2762-BD18-FC44-F14996E714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887BAE-F07B-5653-86BE-6D8E129861AE}"/>
              </a:ext>
            </a:extLst>
          </p:cNvPr>
          <p:cNvSpPr>
            <a:spLocks noGrp="1"/>
          </p:cNvSpPr>
          <p:nvPr>
            <p:ph type="sldNum" sz="quarter" idx="12"/>
          </p:nvPr>
        </p:nvSpPr>
        <p:spPr/>
        <p:txBody>
          <a:bodyPr/>
          <a:lstStyle/>
          <a:p>
            <a:fld id="{48C8E891-1D60-4A19-8E66-D376CA83DC47}" type="slidenum">
              <a:rPr lang="en-US" smtClean="0"/>
              <a:t>‹#›</a:t>
            </a:fld>
            <a:endParaRPr lang="en-US"/>
          </a:p>
        </p:txBody>
      </p:sp>
    </p:spTree>
    <p:extLst>
      <p:ext uri="{BB962C8B-B14F-4D97-AF65-F5344CB8AC3E}">
        <p14:creationId xmlns:p14="http://schemas.microsoft.com/office/powerpoint/2010/main" val="299625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595A-8E50-9F35-5CD9-857FF2427C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5976BA-6B54-6E3F-0FE8-37B8C5A799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78FC84-2DBA-C7C7-AD17-3EC3082FA4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E8F394-B195-0B28-619C-55CEBC613BEB}"/>
              </a:ext>
            </a:extLst>
          </p:cNvPr>
          <p:cNvSpPr>
            <a:spLocks noGrp="1"/>
          </p:cNvSpPr>
          <p:nvPr>
            <p:ph type="dt" sz="half" idx="10"/>
          </p:nvPr>
        </p:nvSpPr>
        <p:spPr/>
        <p:txBody>
          <a:bodyPr/>
          <a:lstStyle/>
          <a:p>
            <a:fld id="{EA3CFC36-8E23-4055-950E-B3C6934134F2}" type="datetimeFigureOut">
              <a:rPr lang="en-US" smtClean="0"/>
              <a:t>3/17/2024</a:t>
            </a:fld>
            <a:endParaRPr lang="en-US"/>
          </a:p>
        </p:txBody>
      </p:sp>
      <p:sp>
        <p:nvSpPr>
          <p:cNvPr id="6" name="Footer Placeholder 5">
            <a:extLst>
              <a:ext uri="{FF2B5EF4-FFF2-40B4-BE49-F238E27FC236}">
                <a16:creationId xmlns:a16="http://schemas.microsoft.com/office/drawing/2014/main" id="{DBD18DC9-460A-BB26-EB42-D4B94D1269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0745F-4170-431D-B982-4BE4B17B3187}"/>
              </a:ext>
            </a:extLst>
          </p:cNvPr>
          <p:cNvSpPr>
            <a:spLocks noGrp="1"/>
          </p:cNvSpPr>
          <p:nvPr>
            <p:ph type="sldNum" sz="quarter" idx="12"/>
          </p:nvPr>
        </p:nvSpPr>
        <p:spPr/>
        <p:txBody>
          <a:bodyPr/>
          <a:lstStyle/>
          <a:p>
            <a:fld id="{48C8E891-1D60-4A19-8E66-D376CA83DC47}" type="slidenum">
              <a:rPr lang="en-US" smtClean="0"/>
              <a:t>‹#›</a:t>
            </a:fld>
            <a:endParaRPr lang="en-US"/>
          </a:p>
        </p:txBody>
      </p:sp>
    </p:spTree>
    <p:extLst>
      <p:ext uri="{BB962C8B-B14F-4D97-AF65-F5344CB8AC3E}">
        <p14:creationId xmlns:p14="http://schemas.microsoft.com/office/powerpoint/2010/main" val="3756519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C5616-0541-5CC9-5B48-F2B458BA79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0C6308-010A-8315-AB1B-68AA33916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0DCAE9-7690-D96B-E52C-85E145D822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F9D1C9-A736-E99B-1630-486B6EFF00B3}"/>
              </a:ext>
            </a:extLst>
          </p:cNvPr>
          <p:cNvSpPr>
            <a:spLocks noGrp="1"/>
          </p:cNvSpPr>
          <p:nvPr>
            <p:ph type="dt" sz="half" idx="10"/>
          </p:nvPr>
        </p:nvSpPr>
        <p:spPr/>
        <p:txBody>
          <a:bodyPr/>
          <a:lstStyle/>
          <a:p>
            <a:fld id="{EA3CFC36-8E23-4055-950E-B3C6934134F2}" type="datetimeFigureOut">
              <a:rPr lang="en-US" smtClean="0"/>
              <a:t>3/17/2024</a:t>
            </a:fld>
            <a:endParaRPr lang="en-US"/>
          </a:p>
        </p:txBody>
      </p:sp>
      <p:sp>
        <p:nvSpPr>
          <p:cNvPr id="6" name="Footer Placeholder 5">
            <a:extLst>
              <a:ext uri="{FF2B5EF4-FFF2-40B4-BE49-F238E27FC236}">
                <a16:creationId xmlns:a16="http://schemas.microsoft.com/office/drawing/2014/main" id="{EAE96F63-2781-B353-7D81-074E1D7CF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6E6622-679A-E02B-AB89-B41DD8996D14}"/>
              </a:ext>
            </a:extLst>
          </p:cNvPr>
          <p:cNvSpPr>
            <a:spLocks noGrp="1"/>
          </p:cNvSpPr>
          <p:nvPr>
            <p:ph type="sldNum" sz="quarter" idx="12"/>
          </p:nvPr>
        </p:nvSpPr>
        <p:spPr/>
        <p:txBody>
          <a:bodyPr/>
          <a:lstStyle/>
          <a:p>
            <a:fld id="{48C8E891-1D60-4A19-8E66-D376CA83DC47}" type="slidenum">
              <a:rPr lang="en-US" smtClean="0"/>
              <a:t>‹#›</a:t>
            </a:fld>
            <a:endParaRPr lang="en-US"/>
          </a:p>
        </p:txBody>
      </p:sp>
    </p:spTree>
    <p:extLst>
      <p:ext uri="{BB962C8B-B14F-4D97-AF65-F5344CB8AC3E}">
        <p14:creationId xmlns:p14="http://schemas.microsoft.com/office/powerpoint/2010/main" val="3216196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7733B-6DBD-05BA-20C3-CB74D0BD1F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6C9957-1CB9-CA2A-D527-BECEC0B877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D57EA-A282-2239-AC6C-9D2ADEE95D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CFC36-8E23-4055-950E-B3C6934134F2}" type="datetimeFigureOut">
              <a:rPr lang="en-US" smtClean="0"/>
              <a:t>3/17/2024</a:t>
            </a:fld>
            <a:endParaRPr lang="en-US"/>
          </a:p>
        </p:txBody>
      </p:sp>
      <p:sp>
        <p:nvSpPr>
          <p:cNvPr id="5" name="Footer Placeholder 4">
            <a:extLst>
              <a:ext uri="{FF2B5EF4-FFF2-40B4-BE49-F238E27FC236}">
                <a16:creationId xmlns:a16="http://schemas.microsoft.com/office/drawing/2014/main" id="{061FBD4B-2D26-0F5A-49CE-7C17C19CB5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057342-EF7F-62CF-284E-EA3CD960D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C8E891-1D60-4A19-8E66-D376CA83DC47}" type="slidenum">
              <a:rPr lang="en-US" smtClean="0"/>
              <a:t>‹#›</a:t>
            </a:fld>
            <a:endParaRPr lang="en-US"/>
          </a:p>
        </p:txBody>
      </p:sp>
    </p:spTree>
    <p:extLst>
      <p:ext uri="{BB962C8B-B14F-4D97-AF65-F5344CB8AC3E}">
        <p14:creationId xmlns:p14="http://schemas.microsoft.com/office/powerpoint/2010/main" val="867694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4E65D-B0C8-2079-4F29-5C78F6A52A35}"/>
              </a:ext>
            </a:extLst>
          </p:cNvPr>
          <p:cNvSpPr>
            <a:spLocks noGrp="1"/>
          </p:cNvSpPr>
          <p:nvPr>
            <p:ph type="title"/>
          </p:nvPr>
        </p:nvSpPr>
        <p:spPr/>
        <p:txBody>
          <a:bodyPr/>
          <a:lstStyle/>
          <a:p>
            <a:r>
              <a:rPr lang="en-US"/>
              <a:t>Hackathon 2024</a:t>
            </a:r>
            <a:br>
              <a:rPr lang="en-US"/>
            </a:br>
            <a:r>
              <a:rPr lang="en-US"/>
              <a:t>Resume Renegades </a:t>
            </a:r>
          </a:p>
        </p:txBody>
      </p:sp>
      <p:sp>
        <p:nvSpPr>
          <p:cNvPr id="3" name="Content Placeholder 2">
            <a:extLst>
              <a:ext uri="{FF2B5EF4-FFF2-40B4-BE49-F238E27FC236}">
                <a16:creationId xmlns:a16="http://schemas.microsoft.com/office/drawing/2014/main" id="{4125711B-9DA1-F344-E797-724CFE8A6AA0}"/>
              </a:ext>
            </a:extLst>
          </p:cNvPr>
          <p:cNvSpPr>
            <a:spLocks noGrp="1"/>
          </p:cNvSpPr>
          <p:nvPr>
            <p:ph idx="1"/>
          </p:nvPr>
        </p:nvSpPr>
        <p:spPr>
          <a:xfrm>
            <a:off x="457201" y="4795284"/>
            <a:ext cx="3530008" cy="1373740"/>
          </a:xfrm>
        </p:spPr>
        <p:txBody>
          <a:bodyPr>
            <a:normAutofit fontScale="47500" lnSpcReduction="20000"/>
          </a:bodyPr>
          <a:lstStyle/>
          <a:p>
            <a:pPr marL="0" indent="0" algn="just">
              <a:buNone/>
            </a:pPr>
            <a:r>
              <a:rPr lang="en-US"/>
              <a:t>Shelby Martin</a:t>
            </a:r>
          </a:p>
          <a:p>
            <a:pPr marL="0" indent="0" algn="just">
              <a:buNone/>
            </a:pPr>
            <a:r>
              <a:rPr lang="en-US"/>
              <a:t>Amudala Olawore </a:t>
            </a:r>
          </a:p>
          <a:p>
            <a:pPr marL="0" indent="0" algn="just">
              <a:buNone/>
            </a:pPr>
            <a:r>
              <a:rPr lang="en-US"/>
              <a:t>Isha Goyal</a:t>
            </a:r>
          </a:p>
          <a:p>
            <a:pPr marL="0" indent="0" algn="just">
              <a:buNone/>
            </a:pPr>
            <a:r>
              <a:rPr lang="en-US"/>
              <a:t>Ekenechukwu Nwannunu</a:t>
            </a:r>
          </a:p>
          <a:p>
            <a:pPr marL="0" indent="0" algn="just">
              <a:buNone/>
            </a:pPr>
            <a:r>
              <a:rPr lang="en-US"/>
              <a:t>Geanie Asante</a:t>
            </a:r>
          </a:p>
          <a:p>
            <a:endParaRPr lang="en-US"/>
          </a:p>
        </p:txBody>
      </p:sp>
      <p:sp>
        <p:nvSpPr>
          <p:cNvPr id="4" name="Slide Number Placeholder 3">
            <a:extLst>
              <a:ext uri="{FF2B5EF4-FFF2-40B4-BE49-F238E27FC236}">
                <a16:creationId xmlns:a16="http://schemas.microsoft.com/office/drawing/2014/main" id="{4227E0CD-8B10-B7B6-429D-7AA936E17572}"/>
              </a:ext>
            </a:extLst>
          </p:cNvPr>
          <p:cNvSpPr>
            <a:spLocks noGrp="1"/>
          </p:cNvSpPr>
          <p:nvPr>
            <p:ph type="sldNum" sz="quarter" idx="10"/>
          </p:nvPr>
        </p:nvSpPr>
        <p:spPr/>
        <p:txBody>
          <a:bodyPr/>
          <a:lstStyle/>
          <a:p>
            <a:fld id="{000F85C7-EC28-5C4D-9577-C5634B07539F}" type="slidenum">
              <a:rPr lang="en-US" smtClean="0"/>
              <a:pPr/>
              <a:t>1</a:t>
            </a:fld>
            <a:endParaRPr lang="en-US"/>
          </a:p>
        </p:txBody>
      </p:sp>
      <p:pic>
        <p:nvPicPr>
          <p:cNvPr id="6" name="Picture 5" descr="Person running fast to jump over precipice between two mountains">
            <a:extLst>
              <a:ext uri="{FF2B5EF4-FFF2-40B4-BE49-F238E27FC236}">
                <a16:creationId xmlns:a16="http://schemas.microsoft.com/office/drawing/2014/main" id="{84312A8D-5FCA-4C3A-6189-4EA333643304}"/>
              </a:ext>
            </a:extLst>
          </p:cNvPr>
          <p:cNvPicPr>
            <a:picLocks noChangeAspect="1"/>
          </p:cNvPicPr>
          <p:nvPr/>
        </p:nvPicPr>
        <p:blipFill>
          <a:blip r:embed="rId2"/>
          <a:stretch>
            <a:fillRect/>
          </a:stretch>
        </p:blipFill>
        <p:spPr>
          <a:xfrm>
            <a:off x="5008752" y="2078665"/>
            <a:ext cx="5423929" cy="3615070"/>
          </a:xfrm>
          <a:prstGeom prst="rect">
            <a:avLst/>
          </a:prstGeom>
        </p:spPr>
      </p:pic>
    </p:spTree>
    <p:extLst>
      <p:ext uri="{BB962C8B-B14F-4D97-AF65-F5344CB8AC3E}">
        <p14:creationId xmlns:p14="http://schemas.microsoft.com/office/powerpoint/2010/main" val="1443343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B455-A49F-4D95-9C12-F371DB1D6B55}"/>
              </a:ext>
            </a:extLst>
          </p:cNvPr>
          <p:cNvSpPr>
            <a:spLocks noGrp="1"/>
          </p:cNvSpPr>
          <p:nvPr>
            <p:ph type="title"/>
          </p:nvPr>
        </p:nvSpPr>
        <p:spPr>
          <a:xfrm>
            <a:off x="0" y="0"/>
            <a:ext cx="6562725" cy="711200"/>
          </a:xfrm>
        </p:spPr>
        <p:txBody>
          <a:bodyPr/>
          <a:lstStyle/>
          <a:p>
            <a:r>
              <a:rPr lang="en-US"/>
              <a:t>Example:</a:t>
            </a:r>
          </a:p>
        </p:txBody>
      </p:sp>
      <p:sp>
        <p:nvSpPr>
          <p:cNvPr id="3" name="TextBox 2">
            <a:extLst>
              <a:ext uri="{FF2B5EF4-FFF2-40B4-BE49-F238E27FC236}">
                <a16:creationId xmlns:a16="http://schemas.microsoft.com/office/drawing/2014/main" id="{9BDC7D15-53BF-9FB4-16D4-9C03423AFF98}"/>
              </a:ext>
            </a:extLst>
          </p:cNvPr>
          <p:cNvSpPr txBox="1"/>
          <p:nvPr/>
        </p:nvSpPr>
        <p:spPr>
          <a:xfrm>
            <a:off x="66675" y="581025"/>
            <a:ext cx="11953875" cy="6186309"/>
          </a:xfrm>
          <a:prstGeom prst="rect">
            <a:avLst/>
          </a:prstGeom>
          <a:noFill/>
        </p:spPr>
        <p:txBody>
          <a:bodyPr wrap="square" rtlCol="0">
            <a:spAutoFit/>
          </a:bodyPr>
          <a:lstStyle/>
          <a:p>
            <a:endParaRPr lang="en-US"/>
          </a:p>
          <a:p>
            <a:pPr marL="0" marR="0">
              <a:spcBef>
                <a:spcPts val="0"/>
              </a:spcBef>
              <a:spcAft>
                <a:spcPts val="0"/>
              </a:spcAft>
            </a:pPr>
            <a:r>
              <a:rPr lang="en-US" sz="1800" b="1">
                <a:solidFill>
                  <a:srgbClr val="FF0000"/>
                </a:solidFill>
                <a:effectLst/>
                <a:latin typeface="Tahoma" panose="020B0604030504040204" pitchFamily="34" charset="0"/>
                <a:ea typeface="Calibri" panose="020F0502020204030204" pitchFamily="34" charset="0"/>
              </a:rPr>
              <a:t>Give me your top 5 resumes that have the keywords IT or LAN</a:t>
            </a:r>
            <a:endParaRPr lang="en-US" sz="1800">
              <a:effectLst/>
              <a:latin typeface="Calibri" panose="020F0502020204030204" pitchFamily="34" charset="0"/>
              <a:ea typeface="Calibri" panose="020F0502020204030204" pitchFamily="34" charset="0"/>
            </a:endParaRPr>
          </a:p>
          <a:p>
            <a:pPr marL="0" marR="0"/>
            <a:r>
              <a:rPr lang="en-US" sz="1800">
                <a:solidFill>
                  <a:srgbClr val="000099"/>
                </a:solidFill>
                <a:effectLst/>
                <a:latin typeface="Tahoma" panose="020B0604030504040204" pitchFamily="34" charset="0"/>
                <a:ea typeface="Calibri" panose="020F0502020204030204" pitchFamily="34" charset="0"/>
              </a:rPr>
              <a:t>After reviewing the documents, here are the top 5 resumes that prominently feature IT and LAN experience, suitable for roles requiring expertise in these areas:</a:t>
            </a:r>
            <a:endParaRPr lang="en-US" sz="1800">
              <a:effectLst/>
              <a:latin typeface="Calibri" panose="020F0502020204030204" pitchFamily="34" charset="0"/>
              <a:ea typeface="Calibri" panose="020F0502020204030204" pitchFamily="34" charset="0"/>
            </a:endParaRPr>
          </a:p>
          <a:p>
            <a:pPr marL="342900" lvl="0" indent="-342900">
              <a:spcAft>
                <a:spcPts val="0"/>
              </a:spcAft>
              <a:buFont typeface="+mj-lt"/>
              <a:buAutoNum type="arabicPeriod"/>
              <a:tabLst>
                <a:tab pos="457200" algn="l"/>
              </a:tabLst>
            </a:pPr>
            <a:r>
              <a:rPr lang="en-US" sz="1800" b="1">
                <a:solidFill>
                  <a:srgbClr val="000099"/>
                </a:solidFill>
                <a:effectLst/>
                <a:latin typeface="Tahoma" panose="020B0604030504040204" pitchFamily="34" charset="0"/>
              </a:rPr>
              <a:t>Resume 1: Information Technology Manager</a:t>
            </a:r>
            <a:r>
              <a:rPr lang="en-US" sz="1800">
                <a:solidFill>
                  <a:srgbClr val="000099"/>
                </a:solidFill>
                <a:effectLst/>
                <a:latin typeface="Tahoma" panose="020B0604030504040204" pitchFamily="34" charset="0"/>
              </a:rPr>
              <a:t> - This candidate has extensive experience in managing IT departments, implementing and evaluating systems infrastructure, and possesses a strong background in network engineering, disaster recovery, and strategic planning .</a:t>
            </a:r>
            <a:endParaRPr lang="en-US">
              <a:solidFill>
                <a:srgbClr val="000099"/>
              </a:solidFill>
              <a:effectLst/>
            </a:endParaRPr>
          </a:p>
          <a:p>
            <a:pPr marL="342900" lvl="0" indent="-342900">
              <a:spcAft>
                <a:spcPts val="0"/>
              </a:spcAft>
              <a:buFont typeface="+mj-lt"/>
              <a:buAutoNum type="arabicPeriod"/>
              <a:tabLst>
                <a:tab pos="457200" algn="l"/>
              </a:tabLst>
            </a:pPr>
            <a:r>
              <a:rPr lang="en-US" sz="1800" b="1">
                <a:solidFill>
                  <a:srgbClr val="000099"/>
                </a:solidFill>
                <a:effectLst/>
                <a:latin typeface="Tahoma" panose="020B0604030504040204" pitchFamily="34" charset="0"/>
              </a:rPr>
              <a:t>Resume 2: Information Technology Manager</a:t>
            </a:r>
            <a:r>
              <a:rPr lang="en-US" sz="1800">
                <a:solidFill>
                  <a:srgbClr val="000099"/>
                </a:solidFill>
                <a:effectLst/>
                <a:latin typeface="Tahoma" panose="020B0604030504040204" pitchFamily="34" charset="0"/>
              </a:rPr>
              <a:t> - Highlights include dedicated IT management skills, expertise in analyzing and mitigating risk, boosting performance and productivity, and experience in establishing realistic goals and enforcing deadlines .</a:t>
            </a:r>
            <a:endParaRPr lang="en-US">
              <a:solidFill>
                <a:srgbClr val="000099"/>
              </a:solidFill>
              <a:effectLst/>
            </a:endParaRPr>
          </a:p>
          <a:p>
            <a:pPr marL="342900" lvl="0" indent="-342900">
              <a:spcAft>
                <a:spcPts val="0"/>
              </a:spcAft>
              <a:buFont typeface="+mj-lt"/>
              <a:buAutoNum type="arabicPeriod"/>
              <a:tabLst>
                <a:tab pos="457200" algn="l"/>
              </a:tabLst>
            </a:pPr>
            <a:r>
              <a:rPr lang="en-US" sz="1800" b="1">
                <a:solidFill>
                  <a:srgbClr val="000099"/>
                </a:solidFill>
                <a:effectLst/>
                <a:latin typeface="Tahoma" panose="020B0604030504040204" pitchFamily="34" charset="0"/>
              </a:rPr>
              <a:t>Resume 3: Working RF Systems Engineer</a:t>
            </a:r>
            <a:r>
              <a:rPr lang="en-US" sz="1800">
                <a:solidFill>
                  <a:srgbClr val="000099"/>
                </a:solidFill>
                <a:effectLst/>
                <a:latin typeface="Tahoma" panose="020B0604030504040204" pitchFamily="34" charset="0"/>
              </a:rPr>
              <a:t> - While primarily focused on RF engineering, this resume includes experience with network and signal analysis tools, which can be valuable in IT and LAN management roles .</a:t>
            </a:r>
            <a:endParaRPr lang="en-US">
              <a:solidFill>
                <a:srgbClr val="000099"/>
              </a:solidFill>
              <a:effectLst/>
            </a:endParaRPr>
          </a:p>
          <a:p>
            <a:pPr marL="342900" lvl="0" indent="-342900">
              <a:spcAft>
                <a:spcPts val="0"/>
              </a:spcAft>
              <a:buFont typeface="+mj-lt"/>
              <a:buAutoNum type="arabicPeriod"/>
              <a:tabLst>
                <a:tab pos="457200" algn="l"/>
              </a:tabLst>
            </a:pPr>
            <a:r>
              <a:rPr lang="en-US" sz="1800" b="1">
                <a:solidFill>
                  <a:srgbClr val="000099"/>
                </a:solidFill>
                <a:effectLst/>
                <a:latin typeface="Tahoma" panose="020B0604030504040204" pitchFamily="34" charset="0"/>
              </a:rPr>
              <a:t>Resume 4: Finance Manager/Operations Manager</a:t>
            </a:r>
            <a:r>
              <a:rPr lang="en-US" sz="1800">
                <a:solidFill>
                  <a:srgbClr val="000099"/>
                </a:solidFill>
                <a:effectLst/>
                <a:latin typeface="Tahoma" panose="020B0604030504040204" pitchFamily="34" charset="0"/>
              </a:rPr>
              <a:t> - This resume details strong analytical skills, problem-solving capabilities, and technical expertise, including technical support and network support, which are critical in IT and LAN environments .</a:t>
            </a:r>
            <a:endParaRPr lang="en-US">
              <a:solidFill>
                <a:srgbClr val="000099"/>
              </a:solidFill>
              <a:effectLst/>
            </a:endParaRPr>
          </a:p>
          <a:p>
            <a:pPr marL="342900" lvl="0" indent="-342900">
              <a:spcAft>
                <a:spcPts val="0"/>
              </a:spcAft>
              <a:buFont typeface="+mj-lt"/>
              <a:buAutoNum type="arabicPeriod"/>
              <a:tabLst>
                <a:tab pos="457200" algn="l"/>
              </a:tabLst>
            </a:pPr>
            <a:r>
              <a:rPr lang="en-US" sz="1800" b="1">
                <a:solidFill>
                  <a:srgbClr val="000099"/>
                </a:solidFill>
                <a:effectLst/>
                <a:latin typeface="Tahoma" panose="020B0604030504040204" pitchFamily="34" charset="0"/>
              </a:rPr>
              <a:t>Resume 5: Construction</a:t>
            </a:r>
            <a:r>
              <a:rPr lang="en-US" sz="1800">
                <a:solidFill>
                  <a:srgbClr val="000099"/>
                </a:solidFill>
                <a:effectLst/>
                <a:latin typeface="Tahoma" panose="020B0604030504040204" pitchFamily="34" charset="0"/>
              </a:rPr>
              <a:t> - Although the primary focus is on construction, the candidate has experience with Microsoft Office Applications, including technical and customer service skills that could be transferable to IT and LAN management roles .</a:t>
            </a:r>
            <a:endParaRPr lang="en-US">
              <a:solidFill>
                <a:srgbClr val="000099"/>
              </a:solidFill>
              <a:effectLst/>
            </a:endParaRPr>
          </a:p>
          <a:p>
            <a:pPr marL="0" marR="0"/>
            <a:r>
              <a:rPr lang="en-US" sz="1800">
                <a:solidFill>
                  <a:srgbClr val="000099"/>
                </a:solidFill>
                <a:effectLst/>
                <a:latin typeface="Tahoma" panose="020B0604030504040204" pitchFamily="34" charset="0"/>
                <a:ea typeface="Calibri" panose="020F0502020204030204" pitchFamily="34" charset="0"/>
              </a:rPr>
              <a:t>These resumes showcase a range of skills and experiences related to IT and LAN management, from direct IT management to engineering roles with relevant technical competencies. Each candidate presents a unique set of skills that could be valuable in roles requiring expertise in IT and LAN environments.</a:t>
            </a:r>
            <a:endParaRPr lang="en-US" sz="1800">
              <a:effectLst/>
              <a:latin typeface="Calibri" panose="020F0502020204030204" pitchFamily="34" charset="0"/>
              <a:ea typeface="Calibri" panose="020F0502020204030204" pitchFamily="34" charset="0"/>
            </a:endParaRPr>
          </a:p>
          <a:p>
            <a:endParaRPr lang="en-US"/>
          </a:p>
        </p:txBody>
      </p:sp>
    </p:spTree>
    <p:extLst>
      <p:ext uri="{BB962C8B-B14F-4D97-AF65-F5344CB8AC3E}">
        <p14:creationId xmlns:p14="http://schemas.microsoft.com/office/powerpoint/2010/main" val="17551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B455-A49F-4D95-9C12-F371DB1D6B55}"/>
              </a:ext>
            </a:extLst>
          </p:cNvPr>
          <p:cNvSpPr>
            <a:spLocks noGrp="1"/>
          </p:cNvSpPr>
          <p:nvPr>
            <p:ph type="title"/>
          </p:nvPr>
        </p:nvSpPr>
        <p:spPr>
          <a:xfrm>
            <a:off x="0" y="0"/>
            <a:ext cx="6562725" cy="711200"/>
          </a:xfrm>
        </p:spPr>
        <p:txBody>
          <a:bodyPr/>
          <a:lstStyle/>
          <a:p>
            <a:r>
              <a:rPr lang="en-US"/>
              <a:t>Example:</a:t>
            </a:r>
          </a:p>
        </p:txBody>
      </p:sp>
      <p:sp>
        <p:nvSpPr>
          <p:cNvPr id="3" name="TextBox 2">
            <a:extLst>
              <a:ext uri="{FF2B5EF4-FFF2-40B4-BE49-F238E27FC236}">
                <a16:creationId xmlns:a16="http://schemas.microsoft.com/office/drawing/2014/main" id="{9BDC7D15-53BF-9FB4-16D4-9C03423AFF98}"/>
              </a:ext>
            </a:extLst>
          </p:cNvPr>
          <p:cNvSpPr txBox="1"/>
          <p:nvPr/>
        </p:nvSpPr>
        <p:spPr>
          <a:xfrm>
            <a:off x="66675" y="581025"/>
            <a:ext cx="11953875" cy="5970865"/>
          </a:xfrm>
          <a:prstGeom prst="rect">
            <a:avLst/>
          </a:prstGeom>
          <a:noFill/>
        </p:spPr>
        <p:txBody>
          <a:bodyPr wrap="square" rtlCol="0">
            <a:spAutoFit/>
          </a:bodyPr>
          <a:lstStyle/>
          <a:p>
            <a:endParaRPr lang="en-US"/>
          </a:p>
          <a:p>
            <a:pPr marL="0" marR="0">
              <a:spcBef>
                <a:spcPts val="0"/>
              </a:spcBef>
              <a:spcAft>
                <a:spcPts val="0"/>
              </a:spcAft>
            </a:pPr>
            <a:r>
              <a:rPr lang="en-US" sz="1200" b="1">
                <a:solidFill>
                  <a:srgbClr val="FF0000"/>
                </a:solidFill>
                <a:effectLst/>
                <a:latin typeface="Tahoma" panose="020B0604030504040204" pitchFamily="34" charset="0"/>
                <a:ea typeface="Calibri" panose="020F0502020204030204" pitchFamily="34" charset="0"/>
              </a:rPr>
              <a:t>Review this resume and whether it fits this job description: We are looking for a fitness trainer for our gym. they must be outgoing and have fitness experience</a:t>
            </a:r>
            <a:endParaRPr lang="en-US" sz="1200">
              <a:effectLst/>
              <a:latin typeface="Calibri" panose="020F0502020204030204" pitchFamily="34" charset="0"/>
              <a:ea typeface="Calibri" panose="020F0502020204030204" pitchFamily="34" charset="0"/>
            </a:endParaRPr>
          </a:p>
          <a:p>
            <a:pPr marL="0" marR="0"/>
            <a:r>
              <a:rPr lang="en-US" sz="1200">
                <a:solidFill>
                  <a:srgbClr val="000099"/>
                </a:solidFill>
                <a:effectLst/>
                <a:latin typeface="Tahoma" panose="020B0604030504040204" pitchFamily="34" charset="0"/>
                <a:ea typeface="Calibri" panose="020F0502020204030204" pitchFamily="34" charset="0"/>
              </a:rPr>
              <a:t>Based on the resume of the </a:t>
            </a:r>
            <a:r>
              <a:rPr lang="en-US" sz="1200" b="1">
                <a:solidFill>
                  <a:srgbClr val="000099"/>
                </a:solidFill>
                <a:effectLst/>
                <a:latin typeface="Tahoma" panose="020B0604030504040204" pitchFamily="34" charset="0"/>
                <a:ea typeface="Calibri" panose="020F0502020204030204" pitchFamily="34" charset="0"/>
              </a:rPr>
              <a:t>Group Fitness Coordinator</a:t>
            </a:r>
            <a:r>
              <a:rPr lang="en-US" sz="1200">
                <a:solidFill>
                  <a:srgbClr val="000099"/>
                </a:solidFill>
                <a:effectLst/>
                <a:latin typeface="Tahoma" panose="020B0604030504040204" pitchFamily="34" charset="0"/>
                <a:ea typeface="Calibri" panose="020F0502020204030204" pitchFamily="34" charset="0"/>
              </a:rPr>
              <a:t> and the job description for a </a:t>
            </a:r>
            <a:r>
              <a:rPr lang="en-US" sz="1200" b="1">
                <a:solidFill>
                  <a:srgbClr val="000099"/>
                </a:solidFill>
                <a:effectLst/>
                <a:latin typeface="Tahoma" panose="020B0604030504040204" pitchFamily="34" charset="0"/>
                <a:ea typeface="Calibri" panose="020F0502020204030204" pitchFamily="34" charset="0"/>
              </a:rPr>
              <a:t>Fitness Trainer</a:t>
            </a:r>
            <a:r>
              <a:rPr lang="en-US" sz="1200">
                <a:solidFill>
                  <a:srgbClr val="000099"/>
                </a:solidFill>
                <a:effectLst/>
                <a:latin typeface="Tahoma" panose="020B0604030504040204" pitchFamily="34" charset="0"/>
                <a:ea typeface="Calibri" panose="020F0502020204030204" pitchFamily="34" charset="0"/>
              </a:rPr>
              <a:t>, this candidate appears to be a strong match for the position you're looking to fill. Here’s a review highlighting why they fit:</a:t>
            </a:r>
            <a:endParaRPr lang="en-US" sz="1200">
              <a:effectLst/>
              <a:latin typeface="Calibri" panose="020F0502020204030204" pitchFamily="34" charset="0"/>
              <a:ea typeface="Calibri" panose="020F0502020204030204" pitchFamily="34" charset="0"/>
            </a:endParaRPr>
          </a:p>
          <a:p>
            <a:pPr marL="0" marR="0"/>
            <a:r>
              <a:rPr lang="en-US" sz="1200" b="1">
                <a:solidFill>
                  <a:srgbClr val="000099"/>
                </a:solidFill>
                <a:effectLst/>
                <a:latin typeface="Tahoma" panose="020B0604030504040204" pitchFamily="34" charset="0"/>
              </a:rPr>
              <a:t>Resume Highlights:</a:t>
            </a:r>
            <a:endParaRPr lang="en-US" sz="1200" b="1">
              <a:effectLst/>
              <a:latin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a:solidFill>
                  <a:srgbClr val="000099"/>
                </a:solidFill>
                <a:effectLst/>
                <a:latin typeface="Tahoma" panose="020B0604030504040204" pitchFamily="34" charset="0"/>
                <a:ea typeface="Calibri" panose="020F0502020204030204" pitchFamily="34" charset="0"/>
              </a:rPr>
              <a:t>Professional Summary</a:t>
            </a:r>
            <a:r>
              <a:rPr lang="en-US" sz="1200">
                <a:solidFill>
                  <a:srgbClr val="000099"/>
                </a:solidFill>
                <a:effectLst/>
                <a:latin typeface="Tahoma" panose="020B0604030504040204" pitchFamily="34" charset="0"/>
                <a:ea typeface="Calibri" panose="020F0502020204030204" pitchFamily="34" charset="0"/>
              </a:rPr>
              <a:t>: The candidate is described as a highly motivated wellness professional, which aligns with the need for an outgoing personality in the job description. Their aim to advance their career in providing community programs and services suggests a passion for fitness and helping others, an essential trait for a fitness trainer.</a:t>
            </a:r>
            <a:endParaRPr lang="en-US" sz="1200">
              <a:solidFill>
                <a:srgbClr val="000099"/>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a:solidFill>
                  <a:srgbClr val="000099"/>
                </a:solidFill>
                <a:effectLst/>
                <a:latin typeface="Tahoma" panose="020B0604030504040204" pitchFamily="34" charset="0"/>
                <a:ea typeface="Calibri" panose="020F0502020204030204" pitchFamily="34" charset="0"/>
              </a:rPr>
              <a:t>Experience in Group Fitness Coordination</a:t>
            </a:r>
            <a:r>
              <a:rPr lang="en-US" sz="1200">
                <a:solidFill>
                  <a:srgbClr val="000099"/>
                </a:solidFill>
                <a:effectLst/>
                <a:latin typeface="Tahoma" panose="020B0604030504040204" pitchFamily="34" charset="0"/>
                <a:ea typeface="Calibri" panose="020F0502020204030204" pitchFamily="34" charset="0"/>
              </a:rPr>
              <a:t>: From 05/2012 to 10/2015, they directed and supervised a Group Fitness Program, including staffing and evaluating over 30 instructors. This experience demonstrates leadership skills and a deep understanding of fitness programs, which would be beneficial in a gym setting.</a:t>
            </a:r>
            <a:endParaRPr lang="en-US" sz="1200">
              <a:solidFill>
                <a:srgbClr val="000099"/>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a:solidFill>
                  <a:srgbClr val="000099"/>
                </a:solidFill>
                <a:effectLst/>
                <a:latin typeface="Tahoma" panose="020B0604030504040204" pitchFamily="34" charset="0"/>
                <a:ea typeface="Calibri" panose="020F0502020204030204" pitchFamily="34" charset="0"/>
              </a:rPr>
              <a:t>Developed Educational Seminars and Health Events</a:t>
            </a:r>
            <a:r>
              <a:rPr lang="en-US" sz="1200">
                <a:solidFill>
                  <a:srgbClr val="000099"/>
                </a:solidFill>
                <a:effectLst/>
                <a:latin typeface="Tahoma" panose="020B0604030504040204" pitchFamily="34" charset="0"/>
                <a:ea typeface="Calibri" panose="020F0502020204030204" pitchFamily="34" charset="0"/>
              </a:rPr>
              <a:t>: The ability to develop and run seminars and health-related events indicates strong communication skills and an ability to engage and motivate individuals towards wellness goals.</a:t>
            </a:r>
            <a:endParaRPr lang="en-US" sz="1200">
              <a:solidFill>
                <a:srgbClr val="000099"/>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a:solidFill>
                  <a:srgbClr val="000099"/>
                </a:solidFill>
                <a:effectLst/>
                <a:latin typeface="Tahoma" panose="020B0604030504040204" pitchFamily="34" charset="0"/>
                <a:ea typeface="Calibri" panose="020F0502020204030204" pitchFamily="34" charset="0"/>
              </a:rPr>
              <a:t>Certifications and Skills</a:t>
            </a:r>
            <a:r>
              <a:rPr lang="en-US" sz="1200">
                <a:solidFill>
                  <a:srgbClr val="000099"/>
                </a:solidFill>
                <a:effectLst/>
                <a:latin typeface="Tahoma" panose="020B0604030504040204" pitchFamily="34" charset="0"/>
                <a:ea typeface="Calibri" panose="020F0502020204030204" pitchFamily="34" charset="0"/>
              </a:rPr>
              <a:t>: The resume mentions certifications in CPR, First Aid, AED, and Les Mills </a:t>
            </a:r>
            <a:r>
              <a:rPr lang="en-US" sz="1200" err="1">
                <a:solidFill>
                  <a:srgbClr val="000099"/>
                </a:solidFill>
                <a:effectLst/>
                <a:latin typeface="Tahoma" panose="020B0604030504040204" pitchFamily="34" charset="0"/>
                <a:ea typeface="Calibri" panose="020F0502020204030204" pitchFamily="34" charset="0"/>
              </a:rPr>
              <a:t>Bodypump</a:t>
            </a:r>
            <a:r>
              <a:rPr lang="en-US" sz="1200">
                <a:solidFill>
                  <a:srgbClr val="000099"/>
                </a:solidFill>
                <a:effectLst/>
                <a:latin typeface="Tahoma" panose="020B0604030504040204" pitchFamily="34" charset="0"/>
                <a:ea typeface="Calibri" panose="020F0502020204030204" pitchFamily="34" charset="0"/>
              </a:rPr>
              <a:t>, alongside skills in health education, innovative project design, and advanced wellness industry knowledge. These qualifications are directly applicable to a fitness trainer's role, ensuring they can provide safe and effective guidance to gym members.</a:t>
            </a:r>
            <a:endParaRPr lang="en-US" sz="1200">
              <a:solidFill>
                <a:srgbClr val="000099"/>
              </a:solidFill>
              <a:effectLst/>
              <a:latin typeface="Calibri" panose="020F0502020204030204" pitchFamily="34" charset="0"/>
              <a:ea typeface="Calibri" panose="020F0502020204030204" pitchFamily="34" charset="0"/>
            </a:endParaRPr>
          </a:p>
          <a:p>
            <a:pPr marL="0" marR="0"/>
            <a:r>
              <a:rPr lang="en-US" sz="1200" b="1">
                <a:solidFill>
                  <a:srgbClr val="000099"/>
                </a:solidFill>
                <a:effectLst/>
                <a:latin typeface="Tahoma" panose="020B0604030504040204" pitchFamily="34" charset="0"/>
              </a:rPr>
              <a:t>Job Description Alignment:</a:t>
            </a:r>
            <a:endParaRPr lang="en-US" sz="1200" b="1">
              <a:effectLst/>
              <a:latin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a:solidFill>
                  <a:srgbClr val="000099"/>
                </a:solidFill>
                <a:effectLst/>
                <a:latin typeface="Tahoma" panose="020B0604030504040204" pitchFamily="34" charset="0"/>
                <a:ea typeface="Calibri" panose="020F0502020204030204" pitchFamily="34" charset="0"/>
              </a:rPr>
              <a:t>Outgoing Personality</a:t>
            </a:r>
            <a:r>
              <a:rPr lang="en-US" sz="1200">
                <a:solidFill>
                  <a:srgbClr val="000099"/>
                </a:solidFill>
                <a:effectLst/>
                <a:latin typeface="Tahoma" panose="020B0604030504040204" pitchFamily="34" charset="0"/>
                <a:ea typeface="Calibri" panose="020F0502020204030204" pitchFamily="34" charset="0"/>
              </a:rPr>
              <a:t>: The resume reflects an individual who is actively involved in community wellness, suggesting they possess the outgoing personality desired for the role.</a:t>
            </a:r>
            <a:endParaRPr lang="en-US" sz="1200">
              <a:solidFill>
                <a:srgbClr val="000099"/>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b="1">
                <a:solidFill>
                  <a:srgbClr val="000099"/>
                </a:solidFill>
                <a:effectLst/>
                <a:latin typeface="Tahoma" panose="020B0604030504040204" pitchFamily="34" charset="0"/>
                <a:ea typeface="Calibri" panose="020F0502020204030204" pitchFamily="34" charset="0"/>
              </a:rPr>
              <a:t>Fitness Experience</a:t>
            </a:r>
            <a:r>
              <a:rPr lang="en-US" sz="1200">
                <a:solidFill>
                  <a:srgbClr val="000099"/>
                </a:solidFill>
                <a:effectLst/>
                <a:latin typeface="Tahoma" panose="020B0604030504040204" pitchFamily="34" charset="0"/>
                <a:ea typeface="Calibri" panose="020F0502020204030204" pitchFamily="34" charset="0"/>
              </a:rPr>
              <a:t>: With extensive experience in group fitness coordination, personal training, and educational program development, the candidate clearly has the required fitness experience.</a:t>
            </a:r>
            <a:endParaRPr lang="en-US" sz="1200">
              <a:solidFill>
                <a:srgbClr val="000099"/>
              </a:solidFill>
              <a:effectLst/>
              <a:latin typeface="Calibri" panose="020F0502020204030204" pitchFamily="34" charset="0"/>
              <a:ea typeface="Calibri" panose="020F0502020204030204" pitchFamily="34" charset="0"/>
            </a:endParaRPr>
          </a:p>
          <a:p>
            <a:pPr marL="0" marR="0"/>
            <a:r>
              <a:rPr lang="en-US" sz="1200" b="1">
                <a:solidFill>
                  <a:srgbClr val="000099"/>
                </a:solidFill>
                <a:effectLst/>
                <a:latin typeface="Tahoma" panose="020B0604030504040204" pitchFamily="34" charset="0"/>
              </a:rPr>
              <a:t>Additional Considerations:</a:t>
            </a:r>
            <a:endParaRPr lang="en-US" sz="1200" b="1">
              <a:effectLst/>
              <a:latin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a:solidFill>
                  <a:srgbClr val="000099"/>
                </a:solidFill>
                <a:effectLst/>
                <a:latin typeface="Tahoma" panose="020B0604030504040204" pitchFamily="34" charset="0"/>
                <a:ea typeface="Calibri" panose="020F0502020204030204" pitchFamily="34" charset="0"/>
              </a:rPr>
              <a:t>To further solidify the match, it might be beneficial to know more about the candidate's direct personal training experience and any specializations (e.g., weight training, yoga, </a:t>
            </a:r>
            <a:r>
              <a:rPr lang="en-US" sz="1200" err="1">
                <a:solidFill>
                  <a:srgbClr val="000099"/>
                </a:solidFill>
                <a:effectLst/>
                <a:latin typeface="Tahoma" panose="020B0604030504040204" pitchFamily="34" charset="0"/>
                <a:ea typeface="Calibri" panose="020F0502020204030204" pitchFamily="34" charset="0"/>
              </a:rPr>
              <a:t>pilates</a:t>
            </a:r>
            <a:r>
              <a:rPr lang="en-US" sz="1200">
                <a:solidFill>
                  <a:srgbClr val="000099"/>
                </a:solidFill>
                <a:effectLst/>
                <a:latin typeface="Tahoma" panose="020B0604030504040204" pitchFamily="34" charset="0"/>
                <a:ea typeface="Calibri" panose="020F0502020204030204" pitchFamily="34" charset="0"/>
              </a:rPr>
              <a:t>) that could complement the gym's offerings.</a:t>
            </a:r>
            <a:endParaRPr lang="en-US" sz="1200">
              <a:solidFill>
                <a:srgbClr val="000099"/>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a:solidFill>
                  <a:srgbClr val="000099"/>
                </a:solidFill>
                <a:effectLst/>
                <a:latin typeface="Tahoma" panose="020B0604030504040204" pitchFamily="34" charset="0"/>
                <a:ea typeface="Calibri" panose="020F0502020204030204" pitchFamily="34" charset="0"/>
              </a:rPr>
              <a:t>While the resume strongly suggests suitability for the fitness trainer position, ensuring the candidate's training style and personality fit the gym's culture and member expectations is also important.</a:t>
            </a:r>
            <a:endParaRPr lang="en-US" sz="1200">
              <a:solidFill>
                <a:srgbClr val="000099"/>
              </a:solidFill>
              <a:effectLst/>
              <a:latin typeface="Calibri" panose="020F0502020204030204" pitchFamily="34" charset="0"/>
              <a:ea typeface="Calibri" panose="020F0502020204030204" pitchFamily="34" charset="0"/>
            </a:endParaRPr>
          </a:p>
          <a:p>
            <a:pPr marL="0" marR="0"/>
            <a:r>
              <a:rPr lang="en-US" sz="1200" b="1">
                <a:solidFill>
                  <a:srgbClr val="000099"/>
                </a:solidFill>
                <a:effectLst/>
                <a:latin typeface="Tahoma" panose="020B0604030504040204" pitchFamily="34" charset="0"/>
              </a:rPr>
              <a:t>Conclusion:</a:t>
            </a:r>
            <a:endParaRPr lang="en-US" sz="1200" b="1">
              <a:effectLst/>
              <a:latin typeface="Calibri" panose="020F0502020204030204" pitchFamily="34" charset="0"/>
            </a:endParaRPr>
          </a:p>
          <a:p>
            <a:pPr marL="0" marR="0"/>
            <a:r>
              <a:rPr lang="en-US" sz="1200">
                <a:solidFill>
                  <a:srgbClr val="000099"/>
                </a:solidFill>
                <a:effectLst/>
                <a:latin typeface="Tahoma" panose="020B0604030504040204" pitchFamily="34" charset="0"/>
                <a:ea typeface="Calibri" panose="020F0502020204030204" pitchFamily="34" charset="0"/>
              </a:rPr>
              <a:t>The </a:t>
            </a:r>
            <a:r>
              <a:rPr lang="en-US" sz="1200" b="1">
                <a:solidFill>
                  <a:srgbClr val="000099"/>
                </a:solidFill>
                <a:effectLst/>
                <a:latin typeface="Tahoma" panose="020B0604030504040204" pitchFamily="34" charset="0"/>
                <a:ea typeface="Calibri" panose="020F0502020204030204" pitchFamily="34" charset="0"/>
              </a:rPr>
              <a:t>Group Fitness Coordinator’s</a:t>
            </a:r>
            <a:r>
              <a:rPr lang="en-US" sz="1200">
                <a:solidFill>
                  <a:srgbClr val="000099"/>
                </a:solidFill>
                <a:effectLst/>
                <a:latin typeface="Tahoma" panose="020B0604030504040204" pitchFamily="34" charset="0"/>
                <a:ea typeface="Calibri" panose="020F0502020204030204" pitchFamily="34" charset="0"/>
              </a:rPr>
              <a:t> resume suggests that they are not only a fit for a Fitness Trainer role but also bring valuable experience and certifications that could enhance a gym's fitness offerings. Their proven track record in fitness program development, team leadership, and health education aligns well with the requirements for an outgoing and experienced fitness trainer.</a:t>
            </a:r>
            <a:endParaRPr lang="en-US" sz="1200">
              <a:effectLst/>
              <a:latin typeface="Calibri" panose="020F0502020204030204" pitchFamily="34" charset="0"/>
              <a:ea typeface="Calibri" panose="020F0502020204030204" pitchFamily="34" charset="0"/>
            </a:endParaRPr>
          </a:p>
          <a:p>
            <a:endParaRPr lang="en-US" sz="1600"/>
          </a:p>
        </p:txBody>
      </p:sp>
    </p:spTree>
    <p:extLst>
      <p:ext uri="{BB962C8B-B14F-4D97-AF65-F5344CB8AC3E}">
        <p14:creationId xmlns:p14="http://schemas.microsoft.com/office/powerpoint/2010/main" val="3046626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B455-A49F-4D95-9C12-F371DB1D6B55}"/>
              </a:ext>
            </a:extLst>
          </p:cNvPr>
          <p:cNvSpPr>
            <a:spLocks noGrp="1"/>
          </p:cNvSpPr>
          <p:nvPr>
            <p:ph type="title"/>
          </p:nvPr>
        </p:nvSpPr>
        <p:spPr>
          <a:xfrm>
            <a:off x="0" y="0"/>
            <a:ext cx="6562725" cy="711200"/>
          </a:xfrm>
        </p:spPr>
        <p:txBody>
          <a:bodyPr/>
          <a:lstStyle/>
          <a:p>
            <a:r>
              <a:rPr lang="en-US"/>
              <a:t>Example:</a:t>
            </a:r>
          </a:p>
        </p:txBody>
      </p:sp>
      <p:sp>
        <p:nvSpPr>
          <p:cNvPr id="4" name="TextBox 3">
            <a:extLst>
              <a:ext uri="{FF2B5EF4-FFF2-40B4-BE49-F238E27FC236}">
                <a16:creationId xmlns:a16="http://schemas.microsoft.com/office/drawing/2014/main" id="{C66489CC-50C0-9E56-CCC8-B4D07318CF84}"/>
              </a:ext>
            </a:extLst>
          </p:cNvPr>
          <p:cNvSpPr txBox="1"/>
          <p:nvPr/>
        </p:nvSpPr>
        <p:spPr>
          <a:xfrm>
            <a:off x="238125" y="1041023"/>
            <a:ext cx="11953875" cy="5816977"/>
          </a:xfrm>
          <a:prstGeom prst="rect">
            <a:avLst/>
          </a:prstGeom>
          <a:noFill/>
        </p:spPr>
        <p:txBody>
          <a:bodyPr wrap="square" rtlCol="0">
            <a:spAutoFit/>
          </a:bodyPr>
          <a:lstStyle/>
          <a:p>
            <a:pPr marL="0" marR="0">
              <a:spcBef>
                <a:spcPts val="0"/>
              </a:spcBef>
              <a:spcAft>
                <a:spcPts val="0"/>
              </a:spcAft>
            </a:pPr>
            <a:r>
              <a:rPr lang="en-US" sz="1200" b="1">
                <a:solidFill>
                  <a:srgbClr val="FF0000"/>
                </a:solidFill>
                <a:effectLst/>
                <a:latin typeface="Tahoma" panose="020B0604030504040204" pitchFamily="34" charset="0"/>
                <a:ea typeface="Calibri" panose="020F0502020204030204" pitchFamily="34" charset="0"/>
              </a:rPr>
              <a:t>I am looking for a senior manager role. Review this resume and highlight strengths. note improvements as well</a:t>
            </a:r>
            <a:endParaRPr lang="en-US" sz="1200">
              <a:effectLst/>
              <a:latin typeface="Calibri" panose="020F0502020204030204" pitchFamily="34" charset="0"/>
              <a:ea typeface="Calibri" panose="020F0502020204030204" pitchFamily="34" charset="0"/>
            </a:endParaRPr>
          </a:p>
          <a:p>
            <a:pPr marL="0" marR="0"/>
            <a:r>
              <a:rPr lang="en-US" sz="1200">
                <a:solidFill>
                  <a:srgbClr val="000099"/>
                </a:solidFill>
                <a:effectLst/>
                <a:latin typeface="Tahoma" panose="020B0604030504040204" pitchFamily="34" charset="0"/>
                <a:ea typeface="Calibri" panose="020F0502020204030204" pitchFamily="34" charset="0"/>
              </a:rPr>
              <a:t>To assess your fit for a senior manager role, let's review and analyze the resume of the </a:t>
            </a:r>
            <a:r>
              <a:rPr lang="en-US" sz="1200" b="1">
                <a:solidFill>
                  <a:srgbClr val="000099"/>
                </a:solidFill>
                <a:effectLst/>
                <a:latin typeface="Tahoma" panose="020B0604030504040204" pitchFamily="34" charset="0"/>
                <a:ea typeface="Calibri" panose="020F0502020204030204" pitchFamily="34" charset="0"/>
              </a:rPr>
              <a:t>Information Technology Manager</a:t>
            </a:r>
            <a:r>
              <a:rPr lang="en-US" sz="1200">
                <a:solidFill>
                  <a:srgbClr val="000099"/>
                </a:solidFill>
                <a:effectLst/>
                <a:latin typeface="Tahoma" panose="020B0604030504040204" pitchFamily="34" charset="0"/>
                <a:ea typeface="Calibri" panose="020F0502020204030204" pitchFamily="34" charset="0"/>
              </a:rPr>
              <a:t> from the documents provided, highlighting strengths and areas for improvement.</a:t>
            </a:r>
            <a:endParaRPr lang="en-US" sz="1200">
              <a:effectLst/>
              <a:latin typeface="Calibri" panose="020F0502020204030204" pitchFamily="34" charset="0"/>
              <a:ea typeface="Calibri" panose="020F0502020204030204" pitchFamily="34" charset="0"/>
            </a:endParaRPr>
          </a:p>
          <a:p>
            <a:pPr marL="0" marR="0"/>
            <a:r>
              <a:rPr lang="en-US" sz="1200" b="1">
                <a:solidFill>
                  <a:srgbClr val="000099"/>
                </a:solidFill>
                <a:effectLst/>
                <a:latin typeface="Tahoma" panose="020B0604030504040204" pitchFamily="34" charset="0"/>
              </a:rPr>
              <a:t>Strengths:</a:t>
            </a:r>
            <a:endParaRPr lang="en-US" sz="1200" b="1">
              <a:effectLst/>
              <a:latin typeface="Calibri" panose="020F0502020204030204" pitchFamily="34" charset="0"/>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Leadership and Management Skills</a:t>
            </a:r>
            <a:r>
              <a:rPr lang="en-US" sz="1200">
                <a:solidFill>
                  <a:srgbClr val="000099"/>
                </a:solidFill>
                <a:effectLst/>
                <a:latin typeface="Tahoma" panose="020B0604030504040204" pitchFamily="34" charset="0"/>
              </a:rPr>
              <a:t>: The resume demonstrates strong leadership capabilities, particularly in managing IT departments and teams. Experience in planning, implementing, and evaluating systems infrastructure indicates the ability to oversee complex initiatives and projects.</a:t>
            </a:r>
            <a:endParaRPr lang="en-US" sz="1200">
              <a:solidFill>
                <a:srgbClr val="000099"/>
              </a:solidFill>
              <a:effectLst/>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Technical Expertise</a:t>
            </a:r>
            <a:r>
              <a:rPr lang="en-US" sz="1200">
                <a:solidFill>
                  <a:srgbClr val="000099"/>
                </a:solidFill>
                <a:effectLst/>
                <a:latin typeface="Tahoma" panose="020B0604030504040204" pitchFamily="34" charset="0"/>
              </a:rPr>
              <a:t>: Your expertise spans across network engineering, helpdesk administration, software licensing, disaster recovery, and backup/restore operations. This technical proficiency is crucial for senior management roles in IT or related fields.</a:t>
            </a:r>
            <a:endParaRPr lang="en-US" sz="1200">
              <a:solidFill>
                <a:srgbClr val="000099"/>
              </a:solidFill>
              <a:effectLst/>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Project Management</a:t>
            </a:r>
            <a:r>
              <a:rPr lang="en-US" sz="1200">
                <a:solidFill>
                  <a:srgbClr val="000099"/>
                </a:solidFill>
                <a:effectLst/>
                <a:latin typeface="Tahoma" panose="020B0604030504040204" pitchFamily="34" charset="0"/>
              </a:rPr>
              <a:t>: Experience in overseeing installations, configurations, maintenance, and upgrades of networks, hardware, servers, and peripherals shows competence in project management, an essential skill for senior managers.</a:t>
            </a:r>
            <a:endParaRPr lang="en-US" sz="1200">
              <a:solidFill>
                <a:srgbClr val="000099"/>
              </a:solidFill>
              <a:effectLst/>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Strategic Planning and Analysis</a:t>
            </a:r>
            <a:r>
              <a:rPr lang="en-US" sz="1200">
                <a:solidFill>
                  <a:srgbClr val="000099"/>
                </a:solidFill>
                <a:effectLst/>
                <a:latin typeface="Tahoma" panose="020B0604030504040204" pitchFamily="34" charset="0"/>
              </a:rPr>
              <a:t>: Your ability to execute complex initiatives and meet deadlines in dynamic environments reflects strong strategic planning and analytical skills.</a:t>
            </a:r>
            <a:endParaRPr lang="en-US" sz="1200">
              <a:solidFill>
                <a:srgbClr val="000099"/>
              </a:solidFill>
              <a:effectLst/>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Vendor Relations</a:t>
            </a:r>
            <a:r>
              <a:rPr lang="en-US" sz="1200">
                <a:solidFill>
                  <a:srgbClr val="000099"/>
                </a:solidFill>
                <a:effectLst/>
                <a:latin typeface="Tahoma" panose="020B0604030504040204" pitchFamily="34" charset="0"/>
              </a:rPr>
              <a:t>: Managing licenses, service contracts, and vendor relationships are important aspects of senior management roles, and your resume reflects competence in these areas.</a:t>
            </a:r>
            <a:endParaRPr lang="en-US" sz="1200">
              <a:solidFill>
                <a:srgbClr val="000099"/>
              </a:solidFill>
              <a:effectLst/>
            </a:endParaRPr>
          </a:p>
          <a:p>
            <a:pPr marL="0" marR="0"/>
            <a:r>
              <a:rPr lang="en-US" sz="1200" b="1">
                <a:solidFill>
                  <a:srgbClr val="000099"/>
                </a:solidFill>
                <a:effectLst/>
                <a:latin typeface="Tahoma" panose="020B0604030504040204" pitchFamily="34" charset="0"/>
              </a:rPr>
              <a:t>Areas for Improvement:</a:t>
            </a:r>
            <a:endParaRPr lang="en-US" sz="1200" b="1">
              <a:effectLst/>
              <a:latin typeface="Calibri" panose="020F0502020204030204" pitchFamily="34" charset="0"/>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Quantifiable Achievements</a:t>
            </a:r>
            <a:r>
              <a:rPr lang="en-US" sz="1200">
                <a:solidFill>
                  <a:srgbClr val="000099"/>
                </a:solidFill>
                <a:effectLst/>
                <a:latin typeface="Tahoma" panose="020B0604030504040204" pitchFamily="34" charset="0"/>
              </a:rPr>
              <a:t>: While your resume lists numerous responsibilities, incorporating quantifiable achievements can provide a clearer impact of your contributions. For example, stating specific cost savings, efficiency improvements, or performance metrics achieved under your leadership can be more compelling.</a:t>
            </a:r>
            <a:endParaRPr lang="en-US" sz="1200">
              <a:solidFill>
                <a:srgbClr val="000099"/>
              </a:solidFill>
              <a:effectLst/>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Professional Development</a:t>
            </a:r>
            <a:r>
              <a:rPr lang="en-US" sz="1200">
                <a:solidFill>
                  <a:srgbClr val="000099"/>
                </a:solidFill>
                <a:effectLst/>
                <a:latin typeface="Tahoma" panose="020B0604030504040204" pitchFamily="34" charset="0"/>
              </a:rPr>
              <a:t>: Highlighting recent training, certifications, or continuing education can demonstrate your commitment to staying current with industry trends and technologies, which is important for senior management positions.</a:t>
            </a:r>
            <a:endParaRPr lang="en-US" sz="1200">
              <a:solidFill>
                <a:srgbClr val="000099"/>
              </a:solidFill>
              <a:effectLst/>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Soft Skills</a:t>
            </a:r>
            <a:r>
              <a:rPr lang="en-US" sz="1200">
                <a:solidFill>
                  <a:srgbClr val="000099"/>
                </a:solidFill>
                <a:effectLst/>
                <a:latin typeface="Tahoma" panose="020B0604030504040204" pitchFamily="34" charset="0"/>
              </a:rPr>
              <a:t>: Senior managers often need to possess strong soft skills, including communication, negotiation, and conflict resolution. Providing examples of how you've effectively used these skills in professional settings can enhance your resume.</a:t>
            </a:r>
            <a:endParaRPr lang="en-US" sz="1200">
              <a:solidFill>
                <a:srgbClr val="000099"/>
              </a:solidFill>
              <a:effectLst/>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Strategic Contributions</a:t>
            </a:r>
            <a:r>
              <a:rPr lang="en-US" sz="1200">
                <a:solidFill>
                  <a:srgbClr val="000099"/>
                </a:solidFill>
                <a:effectLst/>
                <a:latin typeface="Tahoma" panose="020B0604030504040204" pitchFamily="34" charset="0"/>
              </a:rPr>
              <a:t>: Expanding on your role in strategic planning, decision-making processes, and contributions to the overall business strategy can help showcase your suitability for senior management roles.</a:t>
            </a:r>
            <a:endParaRPr lang="en-US" sz="1200">
              <a:solidFill>
                <a:srgbClr val="000099"/>
              </a:solidFill>
              <a:effectLst/>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Technology Integration</a:t>
            </a:r>
            <a:r>
              <a:rPr lang="en-US" sz="1200">
                <a:solidFill>
                  <a:srgbClr val="000099"/>
                </a:solidFill>
                <a:effectLst/>
                <a:latin typeface="Tahoma" panose="020B0604030504040204" pitchFamily="34" charset="0"/>
              </a:rPr>
              <a:t>: In today’s rapidly evolving tech landscape, emphasizing experience or familiarity with emerging technologies (cloud computing, AI, cybersecurity measures, etc.) can be beneficial, depending on the specific senior manager role you’re targeting.</a:t>
            </a:r>
            <a:endParaRPr lang="en-US" sz="1200">
              <a:solidFill>
                <a:srgbClr val="000099"/>
              </a:solidFill>
              <a:effectLst/>
            </a:endParaRPr>
          </a:p>
          <a:p>
            <a:pPr marL="0" marR="0"/>
            <a:r>
              <a:rPr lang="en-US" sz="1200" b="1">
                <a:solidFill>
                  <a:srgbClr val="000099"/>
                </a:solidFill>
                <a:effectLst/>
                <a:latin typeface="Tahoma" panose="020B0604030504040204" pitchFamily="34" charset="0"/>
              </a:rPr>
              <a:t>Conclusion:</a:t>
            </a:r>
            <a:endParaRPr lang="en-US" sz="1200" b="1">
              <a:effectLst/>
              <a:latin typeface="Calibri" panose="020F0502020204030204" pitchFamily="34" charset="0"/>
            </a:endParaRPr>
          </a:p>
          <a:p>
            <a:pPr marL="0" marR="0"/>
            <a:r>
              <a:rPr lang="en-US" sz="1200">
                <a:solidFill>
                  <a:srgbClr val="000099"/>
                </a:solidFill>
                <a:effectLst/>
                <a:latin typeface="Tahoma" panose="020B0604030504040204" pitchFamily="34" charset="0"/>
                <a:ea typeface="Calibri" panose="020F0502020204030204" pitchFamily="34" charset="0"/>
              </a:rPr>
              <a:t>Your resume exhibits a solid foundation in IT management with a blend of technical and leadership skills ideal for a senior manager position. To strengthen your application further, consider quantifying your accomplishments, highlighting recent professional development, and detailing your strategic contributions and soft skills. Tailoring these improvements to align with the specific requirements of the senior manager role you're applying for will make your resume even more compelling.</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solidFill>
                  <a:srgbClr val="000099"/>
                </a:solidFill>
                <a:effectLst/>
                <a:latin typeface="Tahoma" panose="020B060403050404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endParaRPr lang="en-US" sz="1200"/>
          </a:p>
        </p:txBody>
      </p:sp>
    </p:spTree>
    <p:extLst>
      <p:ext uri="{BB962C8B-B14F-4D97-AF65-F5344CB8AC3E}">
        <p14:creationId xmlns:p14="http://schemas.microsoft.com/office/powerpoint/2010/main" val="2098213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5604-39B6-D04F-5C72-22E9F681D9D5}"/>
              </a:ext>
            </a:extLst>
          </p:cNvPr>
          <p:cNvSpPr>
            <a:spLocks noGrp="1"/>
          </p:cNvSpPr>
          <p:nvPr>
            <p:ph type="title"/>
          </p:nvPr>
        </p:nvSpPr>
        <p:spPr/>
        <p:txBody>
          <a:bodyPr/>
          <a:lstStyle/>
          <a:p>
            <a:r>
              <a:rPr lang="en-US"/>
              <a:t>Resume Renegades </a:t>
            </a:r>
          </a:p>
        </p:txBody>
      </p:sp>
      <p:sp>
        <p:nvSpPr>
          <p:cNvPr id="3" name="Content Placeholder 2">
            <a:extLst>
              <a:ext uri="{FF2B5EF4-FFF2-40B4-BE49-F238E27FC236}">
                <a16:creationId xmlns:a16="http://schemas.microsoft.com/office/drawing/2014/main" id="{0E57C403-5671-E947-4F4D-F997A2E8BA59}"/>
              </a:ext>
            </a:extLst>
          </p:cNvPr>
          <p:cNvSpPr>
            <a:spLocks noGrp="1"/>
          </p:cNvSpPr>
          <p:nvPr>
            <p:ph idx="1"/>
          </p:nvPr>
        </p:nvSpPr>
        <p:spPr/>
        <p:txBody>
          <a:bodyPr>
            <a:normAutofit fontScale="85000" lnSpcReduction="20000"/>
          </a:bodyPr>
          <a:lstStyle/>
          <a:p>
            <a:pPr marL="0" indent="0" algn="just">
              <a:buNone/>
            </a:pPr>
            <a:endParaRPr lang="en-US"/>
          </a:p>
          <a:p>
            <a:pPr marL="0" indent="0" algn="just">
              <a:buNone/>
            </a:pPr>
            <a:r>
              <a:rPr lang="en-US"/>
              <a:t>The creation of an automated system for recruiters represents a transformative step forward in the recruitment process. By harnessing the power of artificial intelligence, natural language processing, and machine learning, this system not only simplifies the task of matching resumes to job descriptions but also elevates the efficiency and accuracy of identifying the best candidates. This innovation addresses the critical needs of recruiters, enabling them to navigate the complexities of talent acquisitions with greater ease and effectiveness. </a:t>
            </a:r>
          </a:p>
          <a:p>
            <a:pPr marL="0" indent="0" algn="just">
              <a:buNone/>
            </a:pPr>
            <a:r>
              <a:rPr lang="en-US"/>
              <a:t>Ultimately, by implementing such an advanced system, we empower our recruiters with a tool that enhances their capabilities, streamlines the hiring process, and ensures that our organization remains competitive in securing top talent. This solution is not just about making recruiters’ lives easier; it’s about revolutionizing the way we approach recruitment to foster a more dynamic, skilled and satisfied workforce. </a:t>
            </a:r>
          </a:p>
        </p:txBody>
      </p:sp>
      <p:sp>
        <p:nvSpPr>
          <p:cNvPr id="4" name="Slide Number Placeholder 3">
            <a:extLst>
              <a:ext uri="{FF2B5EF4-FFF2-40B4-BE49-F238E27FC236}">
                <a16:creationId xmlns:a16="http://schemas.microsoft.com/office/drawing/2014/main" id="{6C5133A4-A8E2-9A68-1034-30D92237D3BC}"/>
              </a:ext>
            </a:extLst>
          </p:cNvPr>
          <p:cNvSpPr>
            <a:spLocks noGrp="1"/>
          </p:cNvSpPr>
          <p:nvPr>
            <p:ph type="sldNum" sz="quarter" idx="10"/>
          </p:nvPr>
        </p:nvSpPr>
        <p:spPr/>
        <p:txBody>
          <a:bodyPr/>
          <a:lstStyle/>
          <a:p>
            <a:fld id="{000F85C7-EC28-5C4D-9577-C5634B07539F}" type="slidenum">
              <a:rPr lang="en-US" smtClean="0"/>
              <a:pPr/>
              <a:t>13</a:t>
            </a:fld>
            <a:endParaRPr lang="en-US"/>
          </a:p>
        </p:txBody>
      </p:sp>
    </p:spTree>
    <p:extLst>
      <p:ext uri="{BB962C8B-B14F-4D97-AF65-F5344CB8AC3E}">
        <p14:creationId xmlns:p14="http://schemas.microsoft.com/office/powerpoint/2010/main" val="650342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ED61F1-DC51-560B-9848-DF61600B2E2C}"/>
              </a:ext>
            </a:extLst>
          </p:cNvPr>
          <p:cNvSpPr>
            <a:spLocks noGrp="1"/>
          </p:cNvSpPr>
          <p:nvPr>
            <p:ph type="body" idx="1"/>
          </p:nvPr>
        </p:nvSpPr>
        <p:spPr>
          <a:xfrm>
            <a:off x="2179675" y="170121"/>
            <a:ext cx="7474687" cy="691116"/>
          </a:xfrm>
        </p:spPr>
        <p:txBody>
          <a:bodyPr>
            <a:normAutofit lnSpcReduction="10000"/>
          </a:bodyPr>
          <a:lstStyle/>
          <a:p>
            <a:r>
              <a:rPr lang="en-US"/>
              <a:t>			Thank You</a:t>
            </a:r>
          </a:p>
        </p:txBody>
      </p:sp>
      <p:sp>
        <p:nvSpPr>
          <p:cNvPr id="3" name="Slide Number Placeholder 2">
            <a:extLst>
              <a:ext uri="{FF2B5EF4-FFF2-40B4-BE49-F238E27FC236}">
                <a16:creationId xmlns:a16="http://schemas.microsoft.com/office/drawing/2014/main" id="{EA619558-8F28-8A4C-92A0-883E73327D73}"/>
              </a:ext>
            </a:extLst>
          </p:cNvPr>
          <p:cNvSpPr>
            <a:spLocks noGrp="1"/>
          </p:cNvSpPr>
          <p:nvPr>
            <p:ph type="sldNum" sz="quarter" idx="10"/>
          </p:nvPr>
        </p:nvSpPr>
        <p:spPr/>
        <p:txBody>
          <a:bodyPr/>
          <a:lstStyle/>
          <a:p>
            <a:fld id="{000F85C7-EC28-5C4D-9577-C5634B07539F}" type="slidenum">
              <a:rPr lang="en-US" smtClean="0"/>
              <a:pPr/>
              <a:t>14</a:t>
            </a:fld>
            <a:endParaRPr lang="en-US"/>
          </a:p>
        </p:txBody>
      </p:sp>
      <p:pic>
        <p:nvPicPr>
          <p:cNvPr id="4" name="Picture 3" descr="A group of people standing around a computer&#10;&#10;Description automatically generated">
            <a:extLst>
              <a:ext uri="{FF2B5EF4-FFF2-40B4-BE49-F238E27FC236}">
                <a16:creationId xmlns:a16="http://schemas.microsoft.com/office/drawing/2014/main" id="{43B10ED1-2D41-CE91-C27E-E02F59FFC394}"/>
              </a:ext>
            </a:extLst>
          </p:cNvPr>
          <p:cNvPicPr>
            <a:picLocks noChangeAspect="1"/>
          </p:cNvPicPr>
          <p:nvPr/>
        </p:nvPicPr>
        <p:blipFill>
          <a:blip r:embed="rId2"/>
          <a:stretch>
            <a:fillRect/>
          </a:stretch>
        </p:blipFill>
        <p:spPr>
          <a:xfrm>
            <a:off x="2992235" y="1391730"/>
            <a:ext cx="6420180" cy="4838949"/>
          </a:xfrm>
          <a:prstGeom prst="rect">
            <a:avLst/>
          </a:prstGeom>
        </p:spPr>
      </p:pic>
      <p:sp>
        <p:nvSpPr>
          <p:cNvPr id="5" name="TextBox 4">
            <a:extLst>
              <a:ext uri="{FF2B5EF4-FFF2-40B4-BE49-F238E27FC236}">
                <a16:creationId xmlns:a16="http://schemas.microsoft.com/office/drawing/2014/main" id="{BECC7E0D-B2BB-EBDD-AF25-30E5E66FB4F5}"/>
              </a:ext>
            </a:extLst>
          </p:cNvPr>
          <p:cNvSpPr txBox="1"/>
          <p:nvPr/>
        </p:nvSpPr>
        <p:spPr>
          <a:xfrm>
            <a:off x="180753" y="4888318"/>
            <a:ext cx="2923954" cy="1669312"/>
          </a:xfrm>
          <a:prstGeom prst="rect">
            <a:avLst/>
          </a:prstGeom>
          <a:noFill/>
        </p:spPr>
        <p:txBody>
          <a:bodyPr wrap="square" lIns="0" tIns="0" rIns="0" bIns="0" rtlCol="0">
            <a:noAutofit/>
          </a:bodyPr>
          <a:lstStyle/>
          <a:p>
            <a:pPr algn="just"/>
            <a:endParaRPr lang="en-US"/>
          </a:p>
          <a:p>
            <a:pPr algn="just"/>
            <a:r>
              <a:rPr lang="en-US"/>
              <a:t>Shelby Martin</a:t>
            </a:r>
          </a:p>
          <a:p>
            <a:pPr algn="just"/>
            <a:r>
              <a:rPr lang="en-US"/>
              <a:t>Amudala Olawore </a:t>
            </a:r>
          </a:p>
          <a:p>
            <a:pPr algn="just"/>
            <a:r>
              <a:rPr lang="en-US"/>
              <a:t>Isha Goyal</a:t>
            </a:r>
          </a:p>
          <a:p>
            <a:pPr algn="just"/>
            <a:r>
              <a:rPr lang="en-US"/>
              <a:t>Ekenechukwu Nwannunu</a:t>
            </a:r>
          </a:p>
          <a:p>
            <a:pPr algn="just"/>
            <a:r>
              <a:rPr lang="en-US"/>
              <a:t>Geanie Asante</a:t>
            </a:r>
          </a:p>
          <a:p>
            <a:pPr marL="228600" indent="-228600">
              <a:lnSpc>
                <a:spcPct val="100000"/>
              </a:lnSpc>
              <a:spcBef>
                <a:spcPts val="1200"/>
              </a:spcBef>
              <a:buSzPct val="100000"/>
              <a:buFont typeface="Wells Fargo Sans"/>
              <a:buChar char="•"/>
            </a:pPr>
            <a:endParaRPr lang="en-US" sz="1800"/>
          </a:p>
        </p:txBody>
      </p:sp>
    </p:spTree>
    <p:extLst>
      <p:ext uri="{BB962C8B-B14F-4D97-AF65-F5344CB8AC3E}">
        <p14:creationId xmlns:p14="http://schemas.microsoft.com/office/powerpoint/2010/main" val="1514417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8380FC-9322-EA90-21FC-1C6967489CBF}"/>
              </a:ext>
            </a:extLst>
          </p:cNvPr>
          <p:cNvSpPr>
            <a:spLocks noGrp="1"/>
          </p:cNvSpPr>
          <p:nvPr>
            <p:ph type="body" idx="1"/>
          </p:nvPr>
        </p:nvSpPr>
        <p:spPr>
          <a:xfrm>
            <a:off x="95693" y="192505"/>
            <a:ext cx="7922151" cy="6436895"/>
          </a:xfrm>
        </p:spPr>
        <p:txBody>
          <a:bodyPr/>
          <a:lstStyle/>
          <a:p>
            <a:r>
              <a:rPr lang="en-US"/>
              <a:t>Problem Statement</a:t>
            </a:r>
          </a:p>
          <a:p>
            <a:endParaRPr lang="en-US" sz="1800" kern="0">
              <a:solidFill>
                <a:srgbClr val="ECECEC"/>
              </a:solidFill>
              <a:effectLst/>
              <a:latin typeface="Segoe UI" panose="020B0502040204020203" pitchFamily="34" charset="0"/>
              <a:ea typeface="Calibri" panose="020F0502020204030204" pitchFamily="34" charset="0"/>
            </a:endParaRPr>
          </a:p>
          <a:p>
            <a:endParaRPr lang="en-US" sz="1800" kern="0">
              <a:solidFill>
                <a:srgbClr val="ECECEC"/>
              </a:solidFill>
              <a:latin typeface="Segoe UI" panose="020B0502040204020203" pitchFamily="34" charset="0"/>
              <a:ea typeface="Calibri" panose="020F0502020204030204" pitchFamily="34" charset="0"/>
            </a:endParaRPr>
          </a:p>
          <a:p>
            <a:pPr algn="just"/>
            <a:r>
              <a:rPr lang="en-US" sz="1800" kern="0">
                <a:solidFill>
                  <a:srgbClr val="ECECEC"/>
                </a:solidFill>
                <a:effectLst/>
                <a:latin typeface="Segoe UI" panose="020B0502040204020203" pitchFamily="34" charset="0"/>
                <a:ea typeface="Calibri" panose="020F0502020204030204" pitchFamily="34" charset="0"/>
              </a:rPr>
              <a:t>In the current recruitment landscape within our organization, recruiters are experiencing a substantial bottleneck in identifying and shortlisting the ideal candidates for various job openings. Despite having access to the Workday portal, which allows for the exploration of job vacancies using basic filters like location and role, our recruiters are constrained by the portal's limited search capabilities. </a:t>
            </a:r>
          </a:p>
          <a:p>
            <a:endParaRPr lang="en-US" sz="1800" kern="0">
              <a:solidFill>
                <a:srgbClr val="ECECEC"/>
              </a:solidFill>
              <a:latin typeface="Segoe UI" panose="020B0502040204020203" pitchFamily="34" charset="0"/>
              <a:ea typeface="Calibri" panose="020F0502020204030204" pitchFamily="34" charset="0"/>
            </a:endParaRPr>
          </a:p>
          <a:p>
            <a:pPr algn="just"/>
            <a:r>
              <a:rPr lang="en-US" sz="1800" kern="0">
                <a:solidFill>
                  <a:srgbClr val="ECECEC"/>
                </a:solidFill>
                <a:effectLst/>
                <a:latin typeface="Segoe UI" panose="020B0502040204020203" pitchFamily="34" charset="0"/>
                <a:ea typeface="Calibri" panose="020F0502020204030204" pitchFamily="34" charset="0"/>
              </a:rPr>
              <a:t>This limitation significantly impedes our ability to match the vast array of resumes received with the specific requirements detailed in job descriptions, especially for roles requiring unique skill sets or specialized experience. The absence of advanced filtering options—such as filtering by specific skills, years of experience, educational qualifications, or industry-specific certifications—restricts our recruiters' efficiency and effectiveness. </a:t>
            </a:r>
          </a:p>
          <a:p>
            <a:endParaRPr lang="en-US" sz="1800" kern="0">
              <a:solidFill>
                <a:srgbClr val="ECECEC"/>
              </a:solidFill>
              <a:latin typeface="Segoe UI" panose="020B0502040204020203" pitchFamily="34" charset="0"/>
              <a:ea typeface="Calibri" panose="020F0502020204030204" pitchFamily="34" charset="0"/>
            </a:endParaRPr>
          </a:p>
          <a:p>
            <a:pPr algn="just"/>
            <a:r>
              <a:rPr lang="en-US" sz="1800" kern="0">
                <a:solidFill>
                  <a:srgbClr val="ECECEC"/>
                </a:solidFill>
                <a:effectLst/>
                <a:latin typeface="Segoe UI" panose="020B0502040204020203" pitchFamily="34" charset="0"/>
                <a:ea typeface="Calibri" panose="020F0502020204030204" pitchFamily="34" charset="0"/>
              </a:rPr>
              <a:t>This challenge not only extends the time-to-hire but also affects the quality of talent acquisition, thereby impacting our organization's overall performance and growth potential. To overcome this critical hurdle, there is an urgent need for an enhanced tool or feature within the Workday portal that supports advanced search criteria, enabling both internal and external recruitment efforts to be more precise, efficient, and aligned with our strategic hiring objectives.</a:t>
            </a:r>
            <a:endParaRPr lang="en-US" sz="1400"/>
          </a:p>
        </p:txBody>
      </p:sp>
      <p:sp>
        <p:nvSpPr>
          <p:cNvPr id="3" name="Slide Number Placeholder 2">
            <a:extLst>
              <a:ext uri="{FF2B5EF4-FFF2-40B4-BE49-F238E27FC236}">
                <a16:creationId xmlns:a16="http://schemas.microsoft.com/office/drawing/2014/main" id="{682FC4C4-92F8-1911-E472-0890D6765213}"/>
              </a:ext>
            </a:extLst>
          </p:cNvPr>
          <p:cNvSpPr>
            <a:spLocks noGrp="1"/>
          </p:cNvSpPr>
          <p:nvPr>
            <p:ph type="sldNum" sz="quarter" idx="10"/>
          </p:nvPr>
        </p:nvSpPr>
        <p:spPr/>
        <p:txBody>
          <a:bodyPr/>
          <a:lstStyle/>
          <a:p>
            <a:fld id="{000F85C7-EC28-5C4D-9577-C5634B07539F}" type="slidenum">
              <a:rPr lang="en-US" smtClean="0"/>
              <a:pPr/>
              <a:t>2</a:t>
            </a:fld>
            <a:endParaRPr lang="en-US"/>
          </a:p>
        </p:txBody>
      </p:sp>
      <p:pic>
        <p:nvPicPr>
          <p:cNvPr id="5" name="Picture 4" descr="A person in a suit with his hands on his head looking at a computer&#10;&#10;Description automatically generated">
            <a:extLst>
              <a:ext uri="{FF2B5EF4-FFF2-40B4-BE49-F238E27FC236}">
                <a16:creationId xmlns:a16="http://schemas.microsoft.com/office/drawing/2014/main" id="{44CA8B3E-25EB-6FBF-0D44-A954EDC3EA64}"/>
              </a:ext>
            </a:extLst>
          </p:cNvPr>
          <p:cNvPicPr>
            <a:picLocks noChangeAspect="1"/>
          </p:cNvPicPr>
          <p:nvPr/>
        </p:nvPicPr>
        <p:blipFill>
          <a:blip r:embed="rId2"/>
          <a:stretch>
            <a:fillRect/>
          </a:stretch>
        </p:blipFill>
        <p:spPr>
          <a:xfrm>
            <a:off x="8366342" y="2178764"/>
            <a:ext cx="3368458" cy="2500471"/>
          </a:xfrm>
          <a:prstGeom prst="rect">
            <a:avLst/>
          </a:prstGeom>
        </p:spPr>
      </p:pic>
    </p:spTree>
    <p:extLst>
      <p:ext uri="{BB962C8B-B14F-4D97-AF65-F5344CB8AC3E}">
        <p14:creationId xmlns:p14="http://schemas.microsoft.com/office/powerpoint/2010/main" val="1994696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A5CAE-0311-5829-0178-D5673862C2B5}"/>
              </a:ext>
            </a:extLst>
          </p:cNvPr>
          <p:cNvSpPr>
            <a:spLocks noGrp="1"/>
          </p:cNvSpPr>
          <p:nvPr>
            <p:ph type="title"/>
          </p:nvPr>
        </p:nvSpPr>
        <p:spPr>
          <a:xfrm>
            <a:off x="457200" y="457200"/>
            <a:ext cx="7366001" cy="914400"/>
          </a:xfrm>
        </p:spPr>
        <p:txBody>
          <a:bodyPr anchor="t">
            <a:normAutofit/>
          </a:bodyPr>
          <a:lstStyle/>
          <a:p>
            <a:r>
              <a:rPr lang="en-US"/>
              <a:t>Objective</a:t>
            </a:r>
          </a:p>
        </p:txBody>
      </p:sp>
      <p:sp>
        <p:nvSpPr>
          <p:cNvPr id="3" name="Content Placeholder 2">
            <a:extLst>
              <a:ext uri="{FF2B5EF4-FFF2-40B4-BE49-F238E27FC236}">
                <a16:creationId xmlns:a16="http://schemas.microsoft.com/office/drawing/2014/main" id="{243BAD43-10C9-3708-3D3E-A0922CDE8460}"/>
              </a:ext>
            </a:extLst>
          </p:cNvPr>
          <p:cNvSpPr>
            <a:spLocks noGrp="1"/>
          </p:cNvSpPr>
          <p:nvPr>
            <p:ph sz="quarter" idx="11"/>
          </p:nvPr>
        </p:nvSpPr>
        <p:spPr>
          <a:xfrm>
            <a:off x="457201" y="1600200"/>
            <a:ext cx="7366000" cy="4572000"/>
          </a:xfrm>
        </p:spPr>
        <p:txBody>
          <a:bodyPr>
            <a:normAutofit fontScale="92500" lnSpcReduction="10000"/>
          </a:bodyPr>
          <a:lstStyle/>
          <a:p>
            <a:pPr marL="0" indent="0" algn="just" rtl="0">
              <a:buNone/>
            </a:pPr>
            <a:r>
              <a:rPr lang="en-US"/>
              <a:t>In this challenge, we will be building a system which can use existing resumes and Job Descriptions (JD) from Workday.</a:t>
            </a:r>
          </a:p>
          <a:p>
            <a:pPr marL="0" indent="0" algn="just" rtl="0">
              <a:buNone/>
            </a:pPr>
            <a:endParaRPr lang="en-US"/>
          </a:p>
          <a:p>
            <a:pPr marL="0" indent="0" algn="just">
              <a:buNone/>
            </a:pPr>
            <a:r>
              <a:rPr lang="en-US">
                <a:effectLst/>
              </a:rPr>
              <a:t>The system can extract keywords such as experience, location, and key skills to help automate the research process for job seekers and recruiters. AI can assist in this process by understanding and interpreting the content, facilitating seamless communication between the user and the system. Implementing machine learning models and can enhance the system’s ability to identify relevant matches by learning past interactions and feedback.  </a:t>
            </a:r>
          </a:p>
          <a:p>
            <a:pPr marL="0" indent="0" rtl="0">
              <a:buNone/>
            </a:pPr>
            <a:endParaRPr lang="en-US"/>
          </a:p>
          <a:p>
            <a:pPr marL="0" indent="0" rtl="0">
              <a:buNone/>
            </a:pPr>
            <a:endParaRPr lang="en-US"/>
          </a:p>
          <a:p>
            <a:pPr marL="0" indent="0" rtl="0">
              <a:buNone/>
            </a:pPr>
            <a:endParaRPr lang="en-US"/>
          </a:p>
          <a:p>
            <a:endParaRPr lang="en-US"/>
          </a:p>
        </p:txBody>
      </p:sp>
      <p:pic>
        <p:nvPicPr>
          <p:cNvPr id="8" name="Picture 5" descr="A close-up of a pattern of dots&#10;&#10;Description automatically generated">
            <a:extLst>
              <a:ext uri="{FF2B5EF4-FFF2-40B4-BE49-F238E27FC236}">
                <a16:creationId xmlns:a16="http://schemas.microsoft.com/office/drawing/2014/main" id="{3121BB60-D814-799E-DCE2-FA72C1D3DF6B}"/>
              </a:ext>
            </a:extLst>
          </p:cNvPr>
          <p:cNvPicPr>
            <a:picLocks noChangeAspect="1"/>
          </p:cNvPicPr>
          <p:nvPr/>
        </p:nvPicPr>
        <p:blipFill rotWithShape="1">
          <a:blip r:embed="rId2"/>
          <a:srcRect l="21106" r="39363"/>
          <a:stretch/>
        </p:blipFill>
        <p:spPr>
          <a:xfrm>
            <a:off x="8277225" y="5862"/>
            <a:ext cx="3914775" cy="6858000"/>
          </a:xfrm>
          <a:prstGeom prst="rect">
            <a:avLst/>
          </a:prstGeom>
          <a:noFill/>
        </p:spPr>
      </p:pic>
      <p:sp>
        <p:nvSpPr>
          <p:cNvPr id="4" name="Slide Number Placeholder 3">
            <a:extLst>
              <a:ext uri="{FF2B5EF4-FFF2-40B4-BE49-F238E27FC236}">
                <a16:creationId xmlns:a16="http://schemas.microsoft.com/office/drawing/2014/main" id="{D530D01A-92B1-BB65-8171-2EFC58EE6BE6}"/>
              </a:ext>
            </a:extLst>
          </p:cNvPr>
          <p:cNvSpPr>
            <a:spLocks noGrp="1"/>
          </p:cNvSpPr>
          <p:nvPr>
            <p:ph type="sldNum" sz="quarter" idx="12"/>
          </p:nvPr>
        </p:nvSpPr>
        <p:spPr>
          <a:xfrm>
            <a:off x="11277600" y="6400800"/>
            <a:ext cx="457200" cy="228600"/>
          </a:xfrm>
        </p:spPr>
        <p:txBody>
          <a:bodyPr anchor="b">
            <a:normAutofit fontScale="85000" lnSpcReduction="10000"/>
          </a:bodyPr>
          <a:lstStyle/>
          <a:p>
            <a:pPr>
              <a:spcAft>
                <a:spcPts val="600"/>
              </a:spcAft>
            </a:pPr>
            <a:fld id="{000F85C7-EC28-5C4D-9577-C5634B07539F}" type="slidenum">
              <a:rPr lang="en-US" smtClean="0"/>
              <a:pPr>
                <a:spcAft>
                  <a:spcPts val="600"/>
                </a:spcAft>
              </a:pPr>
              <a:t>3</a:t>
            </a:fld>
            <a:endParaRPr lang="en-US"/>
          </a:p>
        </p:txBody>
      </p:sp>
    </p:spTree>
    <p:extLst>
      <p:ext uri="{BB962C8B-B14F-4D97-AF65-F5344CB8AC3E}">
        <p14:creationId xmlns:p14="http://schemas.microsoft.com/office/powerpoint/2010/main" val="2397463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4706-C0D1-4B5F-67D4-84D32DD0067A}"/>
              </a:ext>
            </a:extLst>
          </p:cNvPr>
          <p:cNvSpPr>
            <a:spLocks noGrp="1"/>
          </p:cNvSpPr>
          <p:nvPr>
            <p:ph type="title"/>
          </p:nvPr>
        </p:nvSpPr>
        <p:spPr>
          <a:xfrm>
            <a:off x="457200" y="457200"/>
            <a:ext cx="11277600" cy="914400"/>
          </a:xfrm>
        </p:spPr>
        <p:txBody>
          <a:bodyPr anchor="t">
            <a:normAutofit/>
          </a:bodyPr>
          <a:lstStyle/>
          <a:p>
            <a:r>
              <a:rPr lang="en-US"/>
              <a:t>The Process</a:t>
            </a:r>
          </a:p>
        </p:txBody>
      </p:sp>
      <p:sp>
        <p:nvSpPr>
          <p:cNvPr id="3" name="Content Placeholder 2">
            <a:extLst>
              <a:ext uri="{FF2B5EF4-FFF2-40B4-BE49-F238E27FC236}">
                <a16:creationId xmlns:a16="http://schemas.microsoft.com/office/drawing/2014/main" id="{CC4240CF-C790-7063-F4E3-D0D0D9CDC323}"/>
              </a:ext>
            </a:extLst>
          </p:cNvPr>
          <p:cNvSpPr>
            <a:spLocks noGrp="1"/>
          </p:cNvSpPr>
          <p:nvPr>
            <p:ph sz="half" idx="1"/>
          </p:nvPr>
        </p:nvSpPr>
        <p:spPr>
          <a:xfrm>
            <a:off x="457200" y="1600200"/>
            <a:ext cx="5413248" cy="4572000"/>
          </a:xfrm>
        </p:spPr>
        <p:txBody>
          <a:bodyPr>
            <a:normAutofit fontScale="92500"/>
          </a:bodyPr>
          <a:lstStyle/>
          <a:p>
            <a:pPr marL="0" indent="0" algn="just">
              <a:buNone/>
            </a:pPr>
            <a:r>
              <a:rPr lang="en-US" sz="2000"/>
              <a:t>Step 1: Setting up and Preparing Data</a:t>
            </a:r>
          </a:p>
          <a:p>
            <a:pPr marL="0" indent="0" algn="just">
              <a:buNone/>
            </a:pPr>
            <a:endParaRPr lang="en-US"/>
          </a:p>
          <a:p>
            <a:pPr marL="0" indent="0" algn="just">
              <a:buNone/>
            </a:pPr>
            <a:r>
              <a:rPr lang="en-US"/>
              <a:t>1. Create a new Project</a:t>
            </a:r>
          </a:p>
          <a:p>
            <a:pPr marL="0" indent="0" algn="just">
              <a:buNone/>
            </a:pPr>
            <a:r>
              <a:rPr lang="en-US"/>
              <a:t>2. Data Hygiene and Preparation</a:t>
            </a:r>
          </a:p>
          <a:p>
            <a:pPr marL="0" indent="0" algn="just">
              <a:buNone/>
            </a:pPr>
            <a:r>
              <a:rPr lang="en-US"/>
              <a:t>	a. Format your data: Ensure that your resumes and job descriptions are in a consistent format, ideally JSON or plain text for easier processing. </a:t>
            </a:r>
          </a:p>
          <a:p>
            <a:pPr marL="0" indent="0" algn="just">
              <a:buNone/>
            </a:pPr>
            <a:r>
              <a:rPr lang="en-US"/>
              <a:t>3. Upload Data: Create a knowledge base where job descriptions, and resumes are stored and uploaded. </a:t>
            </a:r>
          </a:p>
        </p:txBody>
      </p:sp>
      <p:pic>
        <p:nvPicPr>
          <p:cNvPr id="6" name="Picture 5" descr="A group of people sitting at computers&#10;&#10;Description automatically generated">
            <a:extLst>
              <a:ext uri="{FF2B5EF4-FFF2-40B4-BE49-F238E27FC236}">
                <a16:creationId xmlns:a16="http://schemas.microsoft.com/office/drawing/2014/main" id="{1B77073C-F8C1-7A57-788D-68C304B98F6A}"/>
              </a:ext>
            </a:extLst>
          </p:cNvPr>
          <p:cNvPicPr>
            <a:picLocks noChangeAspect="1"/>
          </p:cNvPicPr>
          <p:nvPr/>
        </p:nvPicPr>
        <p:blipFill rotWithShape="1">
          <a:blip r:embed="rId2"/>
          <a:srcRect l="8002" r="2310" b="-1"/>
          <a:stretch/>
        </p:blipFill>
        <p:spPr>
          <a:xfrm>
            <a:off x="6324600" y="1600200"/>
            <a:ext cx="5413248" cy="4572000"/>
          </a:xfrm>
          <a:prstGeom prst="rect">
            <a:avLst/>
          </a:prstGeom>
          <a:noFill/>
        </p:spPr>
      </p:pic>
      <p:sp>
        <p:nvSpPr>
          <p:cNvPr id="4" name="Slide Number Placeholder 3">
            <a:extLst>
              <a:ext uri="{FF2B5EF4-FFF2-40B4-BE49-F238E27FC236}">
                <a16:creationId xmlns:a16="http://schemas.microsoft.com/office/drawing/2014/main" id="{D659696F-A4BF-2F9E-A492-86EF28B5B018}"/>
              </a:ext>
            </a:extLst>
          </p:cNvPr>
          <p:cNvSpPr>
            <a:spLocks noGrp="1"/>
          </p:cNvSpPr>
          <p:nvPr>
            <p:ph type="sldNum" sz="quarter" idx="10"/>
          </p:nvPr>
        </p:nvSpPr>
        <p:spPr>
          <a:xfrm>
            <a:off x="11277600" y="6400800"/>
            <a:ext cx="457200" cy="228600"/>
          </a:xfrm>
        </p:spPr>
        <p:txBody>
          <a:bodyPr anchor="b">
            <a:normAutofit fontScale="85000" lnSpcReduction="10000"/>
          </a:bodyPr>
          <a:lstStyle/>
          <a:p>
            <a:pPr>
              <a:spcAft>
                <a:spcPts val="600"/>
              </a:spcAft>
            </a:pPr>
            <a:fld id="{000F85C7-EC28-5C4D-9577-C5634B07539F}" type="slidenum">
              <a:rPr lang="en-US" smtClean="0"/>
              <a:pPr>
                <a:spcAft>
                  <a:spcPts val="600"/>
                </a:spcAft>
              </a:pPr>
              <a:t>4</a:t>
            </a:fld>
            <a:endParaRPr lang="en-US"/>
          </a:p>
        </p:txBody>
      </p:sp>
    </p:spTree>
    <p:extLst>
      <p:ext uri="{BB962C8B-B14F-4D97-AF65-F5344CB8AC3E}">
        <p14:creationId xmlns:p14="http://schemas.microsoft.com/office/powerpoint/2010/main" val="260025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EF55-85D0-A0B8-90F0-75E353DCEB88}"/>
              </a:ext>
            </a:extLst>
          </p:cNvPr>
          <p:cNvSpPr>
            <a:spLocks noGrp="1"/>
          </p:cNvSpPr>
          <p:nvPr>
            <p:ph type="title"/>
          </p:nvPr>
        </p:nvSpPr>
        <p:spPr>
          <a:xfrm>
            <a:off x="457200" y="457200"/>
            <a:ext cx="11277600" cy="914400"/>
          </a:xfrm>
        </p:spPr>
        <p:txBody>
          <a:bodyPr anchor="t">
            <a:normAutofit/>
          </a:bodyPr>
          <a:lstStyle/>
          <a:p>
            <a:r>
              <a:rPr lang="en-US"/>
              <a:t>The Process</a:t>
            </a:r>
          </a:p>
        </p:txBody>
      </p:sp>
      <p:pic>
        <p:nvPicPr>
          <p:cNvPr id="6" name="Picture 5" descr="A computer screen with icons and symbols&#10;&#10;Description automatically generated">
            <a:extLst>
              <a:ext uri="{FF2B5EF4-FFF2-40B4-BE49-F238E27FC236}">
                <a16:creationId xmlns:a16="http://schemas.microsoft.com/office/drawing/2014/main" id="{24A2DCCA-8B7E-362F-9AA2-CF0B77EE0A83}"/>
              </a:ext>
            </a:extLst>
          </p:cNvPr>
          <p:cNvPicPr>
            <a:picLocks noChangeAspect="1"/>
          </p:cNvPicPr>
          <p:nvPr/>
        </p:nvPicPr>
        <p:blipFill rotWithShape="1">
          <a:blip r:embed="rId2"/>
          <a:srcRect l="11504" r="13624" b="-4"/>
          <a:stretch/>
        </p:blipFill>
        <p:spPr>
          <a:xfrm>
            <a:off x="457199" y="1600200"/>
            <a:ext cx="3457575" cy="4572000"/>
          </a:xfrm>
          <a:prstGeom prst="rect">
            <a:avLst/>
          </a:prstGeom>
          <a:noFill/>
        </p:spPr>
      </p:pic>
      <p:sp>
        <p:nvSpPr>
          <p:cNvPr id="3" name="Content Placeholder 2">
            <a:extLst>
              <a:ext uri="{FF2B5EF4-FFF2-40B4-BE49-F238E27FC236}">
                <a16:creationId xmlns:a16="http://schemas.microsoft.com/office/drawing/2014/main" id="{6FBB23DD-A4F0-F2DF-92A9-55E41808C1DD}"/>
              </a:ext>
            </a:extLst>
          </p:cNvPr>
          <p:cNvSpPr>
            <a:spLocks noGrp="1"/>
          </p:cNvSpPr>
          <p:nvPr>
            <p:ph sz="half" idx="2"/>
          </p:nvPr>
        </p:nvSpPr>
        <p:spPr>
          <a:xfrm>
            <a:off x="4365626" y="1600200"/>
            <a:ext cx="7369174" cy="4572000"/>
          </a:xfrm>
        </p:spPr>
        <p:txBody>
          <a:bodyPr>
            <a:normAutofit/>
          </a:bodyPr>
          <a:lstStyle/>
          <a:p>
            <a:pPr marL="0" indent="0" algn="just">
              <a:buNone/>
            </a:pPr>
            <a:r>
              <a:rPr lang="en-US" sz="2000"/>
              <a:t>Step 2: Developing a Matching Mechanism </a:t>
            </a:r>
          </a:p>
          <a:p>
            <a:pPr marL="0" indent="0" algn="just">
              <a:buNone/>
            </a:pPr>
            <a:endParaRPr lang="en-US"/>
          </a:p>
          <a:p>
            <a:pPr marL="342900" indent="-342900" algn="just">
              <a:buAutoNum type="arabicPeriod"/>
            </a:pPr>
            <a:r>
              <a:rPr lang="en-US"/>
              <a:t>Design your matching criteria: Use the keywords needed for matching, such as skills, experience level, location, role and education.</a:t>
            </a:r>
          </a:p>
          <a:p>
            <a:pPr marL="342900" indent="-342900" algn="just">
              <a:buAutoNum type="arabicPeriod"/>
            </a:pPr>
            <a:r>
              <a:rPr lang="en-US"/>
              <a:t>Use the deployed models: Utilize your models to analyze resumes and job descriptions, extracting and comparing relevant keywords.</a:t>
            </a:r>
          </a:p>
          <a:p>
            <a:endParaRPr lang="en-US"/>
          </a:p>
        </p:txBody>
      </p:sp>
      <p:sp>
        <p:nvSpPr>
          <p:cNvPr id="4" name="Slide Number Placeholder 3">
            <a:extLst>
              <a:ext uri="{FF2B5EF4-FFF2-40B4-BE49-F238E27FC236}">
                <a16:creationId xmlns:a16="http://schemas.microsoft.com/office/drawing/2014/main" id="{2012469D-81D8-AE83-4C78-54AD7982C74E}"/>
              </a:ext>
            </a:extLst>
          </p:cNvPr>
          <p:cNvSpPr>
            <a:spLocks noGrp="1"/>
          </p:cNvSpPr>
          <p:nvPr>
            <p:ph type="sldNum" sz="quarter" idx="10"/>
          </p:nvPr>
        </p:nvSpPr>
        <p:spPr>
          <a:xfrm>
            <a:off x="11277600" y="6400800"/>
            <a:ext cx="457200" cy="228600"/>
          </a:xfrm>
        </p:spPr>
        <p:txBody>
          <a:bodyPr anchor="b">
            <a:normAutofit fontScale="85000" lnSpcReduction="10000"/>
          </a:bodyPr>
          <a:lstStyle/>
          <a:p>
            <a:pPr>
              <a:spcAft>
                <a:spcPts val="600"/>
              </a:spcAft>
            </a:pPr>
            <a:fld id="{000F85C7-EC28-5C4D-9577-C5634B07539F}" type="slidenum">
              <a:rPr lang="en-US" smtClean="0"/>
              <a:pPr>
                <a:spcAft>
                  <a:spcPts val="600"/>
                </a:spcAft>
              </a:pPr>
              <a:t>5</a:t>
            </a:fld>
            <a:endParaRPr lang="en-US"/>
          </a:p>
        </p:txBody>
      </p:sp>
    </p:spTree>
    <p:extLst>
      <p:ext uri="{BB962C8B-B14F-4D97-AF65-F5344CB8AC3E}">
        <p14:creationId xmlns:p14="http://schemas.microsoft.com/office/powerpoint/2010/main" val="3925306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7B5BF-A667-E220-58AC-D121BEB5927D}"/>
              </a:ext>
            </a:extLst>
          </p:cNvPr>
          <p:cNvSpPr>
            <a:spLocks noGrp="1"/>
          </p:cNvSpPr>
          <p:nvPr>
            <p:ph type="title"/>
          </p:nvPr>
        </p:nvSpPr>
        <p:spPr>
          <a:xfrm>
            <a:off x="457200" y="457200"/>
            <a:ext cx="11277600" cy="914400"/>
          </a:xfrm>
        </p:spPr>
        <p:txBody>
          <a:bodyPr anchor="t">
            <a:normAutofit/>
          </a:bodyPr>
          <a:lstStyle/>
          <a:p>
            <a:r>
              <a:rPr lang="en-US"/>
              <a:t>The Process</a:t>
            </a:r>
          </a:p>
        </p:txBody>
      </p:sp>
      <p:sp>
        <p:nvSpPr>
          <p:cNvPr id="3" name="Content Placeholder 2">
            <a:extLst>
              <a:ext uri="{FF2B5EF4-FFF2-40B4-BE49-F238E27FC236}">
                <a16:creationId xmlns:a16="http://schemas.microsoft.com/office/drawing/2014/main" id="{4DDE5304-F296-591C-A128-8566A67D55AC}"/>
              </a:ext>
            </a:extLst>
          </p:cNvPr>
          <p:cNvSpPr>
            <a:spLocks noGrp="1"/>
          </p:cNvSpPr>
          <p:nvPr>
            <p:ph sz="half" idx="1"/>
          </p:nvPr>
        </p:nvSpPr>
        <p:spPr>
          <a:xfrm>
            <a:off x="457199" y="1600200"/>
            <a:ext cx="7366001" cy="4572000"/>
          </a:xfrm>
        </p:spPr>
        <p:txBody>
          <a:bodyPr>
            <a:normAutofit/>
          </a:bodyPr>
          <a:lstStyle/>
          <a:p>
            <a:pPr marL="0" indent="0">
              <a:lnSpc>
                <a:spcPct val="90000"/>
              </a:lnSpc>
              <a:buNone/>
            </a:pPr>
            <a:r>
              <a:rPr lang="en-US" sz="2000"/>
              <a:t>Step 3: Creating Matching Parameters</a:t>
            </a:r>
          </a:p>
          <a:p>
            <a:pPr marL="0" indent="0" algn="just">
              <a:lnSpc>
                <a:spcPct val="90000"/>
              </a:lnSpc>
              <a:buNone/>
            </a:pPr>
            <a:endParaRPr lang="en-US" sz="1100"/>
          </a:p>
          <a:p>
            <a:pPr marL="342900" marR="0" lvl="0" indent="-342900" algn="just">
              <a:lnSpc>
                <a:spcPct val="90000"/>
              </a:lnSpc>
              <a:buFont typeface="Wells Fargo Sans" panose="020B0503020203020204" pitchFamily="34" charset="0"/>
              <a:buAutoNum type="arabicPeriod"/>
            </a:pPr>
            <a:r>
              <a:rPr lang="en-US" sz="1100"/>
              <a:t>Define Matching Criteria </a:t>
            </a:r>
          </a:p>
          <a:p>
            <a:pPr marL="342900" marR="0" lvl="0" indent="-342900" algn="just">
              <a:lnSpc>
                <a:spcPct val="90000"/>
              </a:lnSpc>
              <a:buFont typeface="Wells Fargo Sans" panose="020B0503020203020204" pitchFamily="34" charset="0"/>
              <a:buAutoNum type="arabicPeriod"/>
            </a:pPr>
            <a:r>
              <a:rPr lang="en-US" sz="1100"/>
              <a:t>Choose an Approach </a:t>
            </a:r>
          </a:p>
          <a:p>
            <a:pPr marL="342900" marR="0" lvl="0" indent="-342900" algn="just">
              <a:lnSpc>
                <a:spcPct val="90000"/>
              </a:lnSpc>
              <a:buFont typeface="Wells Fargo Sans" panose="020B0503020203020204" pitchFamily="34" charset="0"/>
              <a:buAutoNum type="arabicPeriod"/>
            </a:pPr>
            <a:r>
              <a:rPr lang="en-US" sz="1100"/>
              <a:t>Implement the System </a:t>
            </a:r>
          </a:p>
          <a:p>
            <a:pPr marL="342900" marR="0" lvl="0" indent="-342900" algn="just">
              <a:lnSpc>
                <a:spcPct val="90000"/>
              </a:lnSpc>
              <a:buFont typeface="Wells Fargo Sans" panose="020B0503020203020204" pitchFamily="34" charset="0"/>
              <a:buAutoNum type="arabicPeriod"/>
            </a:pPr>
            <a:r>
              <a:rPr lang="en-US" sz="1100"/>
              <a:t>Testing and Integration  </a:t>
            </a:r>
          </a:p>
          <a:p>
            <a:pPr marL="342900" marR="0" lvl="0" indent="-342900" algn="just">
              <a:lnSpc>
                <a:spcPct val="90000"/>
              </a:lnSpc>
              <a:buFont typeface="Wells Fargo Sans" panose="020B0503020203020204" pitchFamily="34" charset="0"/>
              <a:buAutoNum type="arabicPeriod"/>
            </a:pPr>
            <a:r>
              <a:rPr lang="en-US" sz="1100"/>
              <a:t>Iterate</a:t>
            </a:r>
          </a:p>
          <a:p>
            <a:pPr marL="342900" marR="0" lvl="0" indent="-342900" algn="just">
              <a:lnSpc>
                <a:spcPct val="90000"/>
              </a:lnSpc>
              <a:buFont typeface="Wells Fargo Sans" panose="020B0503020203020204" pitchFamily="34" charset="0"/>
              <a:buAutoNum type="arabicPeriod"/>
            </a:pPr>
            <a:r>
              <a:rPr lang="en-US" sz="1100"/>
              <a:t>Integration </a:t>
            </a:r>
          </a:p>
          <a:p>
            <a:pPr marL="342900" marR="0" lvl="0" indent="-342900" algn="just">
              <a:lnSpc>
                <a:spcPct val="90000"/>
              </a:lnSpc>
              <a:buFont typeface="Wells Fargo Sans" panose="020B0503020203020204" pitchFamily="34" charset="0"/>
              <a:buAutoNum type="arabicPeriod"/>
            </a:pPr>
            <a:r>
              <a:rPr lang="en-US" sz="1100"/>
              <a:t>Additional Features </a:t>
            </a:r>
          </a:p>
          <a:p>
            <a:pPr algn="just">
              <a:lnSpc>
                <a:spcPct val="90000"/>
              </a:lnSpc>
              <a:spcBef>
                <a:spcPts val="0"/>
              </a:spcBef>
              <a:spcAft>
                <a:spcPts val="0"/>
              </a:spcAft>
            </a:pPr>
            <a:endParaRPr lang="en-US" sz="1100"/>
          </a:p>
          <a:p>
            <a:pPr marL="742950" marR="0" lvl="1" indent="-285750" algn="just">
              <a:lnSpc>
                <a:spcPct val="90000"/>
              </a:lnSpc>
              <a:spcBef>
                <a:spcPts val="0"/>
              </a:spcBef>
              <a:spcAft>
                <a:spcPts val="0"/>
              </a:spcAft>
              <a:buFont typeface="+mj-lt"/>
              <a:buAutoNum type="alphaLcPeriod"/>
            </a:pPr>
            <a:r>
              <a:rPr lang="en-US" sz="1100"/>
              <a:t>Users can upload resumes or job descriptions for real-time analysis and feedback. </a:t>
            </a:r>
          </a:p>
          <a:p>
            <a:pPr marL="742950" marR="0" lvl="1" indent="-285750" algn="just">
              <a:lnSpc>
                <a:spcPct val="90000"/>
              </a:lnSpc>
              <a:spcBef>
                <a:spcPts val="0"/>
              </a:spcBef>
              <a:spcAft>
                <a:spcPts val="0"/>
              </a:spcAft>
              <a:buFont typeface="+mj-lt"/>
              <a:buAutoNum type="alphaLcPeriod"/>
            </a:pPr>
            <a:r>
              <a:rPr lang="en-US" sz="1100"/>
              <a:t>Users can receive career development advice, including identifying skill gaps for desired job roles and suggesting resources for professional growth. </a:t>
            </a:r>
          </a:p>
          <a:p>
            <a:pPr marL="742950" marR="0" lvl="1" indent="-285750" algn="just">
              <a:lnSpc>
                <a:spcPct val="90000"/>
              </a:lnSpc>
              <a:spcBef>
                <a:spcPts val="0"/>
              </a:spcBef>
              <a:spcAft>
                <a:spcPts val="0"/>
              </a:spcAft>
              <a:buFont typeface="+mj-lt"/>
              <a:buAutoNum type="alphaLcPeriod"/>
            </a:pPr>
            <a:r>
              <a:rPr lang="en-US" sz="1100"/>
              <a:t>If a candidate asks for a resume review and attaches their resume, a detailed review of their resume will be given. It can highlight strengths, identify areas for improvement, and suggest matches based on the matching analysis.</a:t>
            </a:r>
          </a:p>
          <a:p>
            <a:pPr marL="742950" marR="0" lvl="1" indent="-285750" algn="just">
              <a:lnSpc>
                <a:spcPct val="90000"/>
              </a:lnSpc>
              <a:spcBef>
                <a:spcPts val="0"/>
              </a:spcBef>
              <a:spcAft>
                <a:spcPts val="0"/>
              </a:spcAft>
              <a:buFont typeface="+mj-lt"/>
              <a:buAutoNum type="alphaLcPeriod"/>
            </a:pPr>
            <a:r>
              <a:rPr lang="en-US" sz="1100"/>
              <a:t>A candidate can ask for a resume review in relation to a specific job description and must attach their resume with the job description. The system will highlight strengths, identify areas for improvement, and suggest matches based on the analysis. </a:t>
            </a:r>
          </a:p>
          <a:p>
            <a:pPr marL="0" indent="0" algn="just">
              <a:lnSpc>
                <a:spcPct val="90000"/>
              </a:lnSpc>
              <a:buNone/>
            </a:pPr>
            <a:r>
              <a:rPr lang="en-US" sz="1100"/>
              <a:t>                e.       If the user types something you don't understand or are unable to answer, type 'I don’t understand your request. Please try again '.</a:t>
            </a:r>
          </a:p>
          <a:p>
            <a:pPr marL="0" indent="0">
              <a:lnSpc>
                <a:spcPct val="90000"/>
              </a:lnSpc>
              <a:buNone/>
            </a:pPr>
            <a:endParaRPr lang="en-US" sz="1100"/>
          </a:p>
        </p:txBody>
      </p:sp>
      <p:pic>
        <p:nvPicPr>
          <p:cNvPr id="6" name="Picture 5" descr="A group of people looking at large screens&#10;&#10;Description automatically generated">
            <a:extLst>
              <a:ext uri="{FF2B5EF4-FFF2-40B4-BE49-F238E27FC236}">
                <a16:creationId xmlns:a16="http://schemas.microsoft.com/office/drawing/2014/main" id="{0CA8801D-2F1B-7F82-835A-71AF51CEBDE8}"/>
              </a:ext>
            </a:extLst>
          </p:cNvPr>
          <p:cNvPicPr>
            <a:picLocks noChangeAspect="1"/>
          </p:cNvPicPr>
          <p:nvPr/>
        </p:nvPicPr>
        <p:blipFill rotWithShape="1">
          <a:blip r:embed="rId2"/>
          <a:srcRect l="26991" r="16290"/>
          <a:stretch/>
        </p:blipFill>
        <p:spPr>
          <a:xfrm>
            <a:off x="8277224" y="1600200"/>
            <a:ext cx="3457575" cy="4572000"/>
          </a:xfrm>
          <a:prstGeom prst="rect">
            <a:avLst/>
          </a:prstGeom>
          <a:noFill/>
        </p:spPr>
      </p:pic>
      <p:sp>
        <p:nvSpPr>
          <p:cNvPr id="4" name="Slide Number Placeholder 3">
            <a:extLst>
              <a:ext uri="{FF2B5EF4-FFF2-40B4-BE49-F238E27FC236}">
                <a16:creationId xmlns:a16="http://schemas.microsoft.com/office/drawing/2014/main" id="{2FABA442-2C7B-E190-5D73-FD2748BA87E5}"/>
              </a:ext>
            </a:extLst>
          </p:cNvPr>
          <p:cNvSpPr>
            <a:spLocks noGrp="1"/>
          </p:cNvSpPr>
          <p:nvPr>
            <p:ph type="sldNum" sz="quarter" idx="10"/>
          </p:nvPr>
        </p:nvSpPr>
        <p:spPr>
          <a:xfrm>
            <a:off x="11277600" y="6400800"/>
            <a:ext cx="457200" cy="228600"/>
          </a:xfrm>
        </p:spPr>
        <p:txBody>
          <a:bodyPr anchor="b">
            <a:normAutofit fontScale="85000" lnSpcReduction="10000"/>
          </a:bodyPr>
          <a:lstStyle/>
          <a:p>
            <a:pPr>
              <a:spcAft>
                <a:spcPts val="600"/>
              </a:spcAft>
            </a:pPr>
            <a:fld id="{000F85C7-EC28-5C4D-9577-C5634B07539F}" type="slidenum">
              <a:rPr lang="en-US" smtClean="0"/>
              <a:pPr>
                <a:spcAft>
                  <a:spcPts val="600"/>
                </a:spcAft>
              </a:pPr>
              <a:t>6</a:t>
            </a:fld>
            <a:endParaRPr lang="en-US"/>
          </a:p>
        </p:txBody>
      </p:sp>
    </p:spTree>
    <p:extLst>
      <p:ext uri="{BB962C8B-B14F-4D97-AF65-F5344CB8AC3E}">
        <p14:creationId xmlns:p14="http://schemas.microsoft.com/office/powerpoint/2010/main" val="4010629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18C77-84C3-AC98-27B4-BD14651CF0D6}"/>
              </a:ext>
            </a:extLst>
          </p:cNvPr>
          <p:cNvSpPr>
            <a:spLocks noGrp="1"/>
          </p:cNvSpPr>
          <p:nvPr>
            <p:ph type="title"/>
          </p:nvPr>
        </p:nvSpPr>
        <p:spPr/>
        <p:txBody>
          <a:bodyPr/>
          <a:lstStyle/>
          <a:p>
            <a:r>
              <a:rPr lang="en-US"/>
              <a:t>The Process</a:t>
            </a:r>
          </a:p>
        </p:txBody>
      </p:sp>
      <p:sp>
        <p:nvSpPr>
          <p:cNvPr id="3" name="Content Placeholder 2">
            <a:extLst>
              <a:ext uri="{FF2B5EF4-FFF2-40B4-BE49-F238E27FC236}">
                <a16:creationId xmlns:a16="http://schemas.microsoft.com/office/drawing/2014/main" id="{6111191A-44F3-DE49-3AAA-F69011FAB6B1}"/>
              </a:ext>
            </a:extLst>
          </p:cNvPr>
          <p:cNvSpPr>
            <a:spLocks noGrp="1"/>
          </p:cNvSpPr>
          <p:nvPr>
            <p:ph idx="1"/>
          </p:nvPr>
        </p:nvSpPr>
        <p:spPr/>
        <p:txBody>
          <a:bodyPr/>
          <a:lstStyle/>
          <a:p>
            <a:pPr marL="0" indent="0" algn="just">
              <a:buNone/>
            </a:pPr>
            <a:r>
              <a:rPr lang="en-US" sz="2000"/>
              <a:t>Step 4: Continuous Review and Improvements </a:t>
            </a:r>
          </a:p>
          <a:p>
            <a:pPr marL="0" indent="0" algn="just">
              <a:buNone/>
            </a:pPr>
            <a:endParaRPr lang="en-US" sz="2400"/>
          </a:p>
          <a:p>
            <a:pPr marL="457200" indent="-457200" algn="just">
              <a:buAutoNum type="arabicPeriod"/>
            </a:pPr>
            <a:r>
              <a:rPr lang="en-US" sz="1600"/>
              <a:t>Monitor matches: Regularly review the matches made by your system to ensure they meet your expectations. </a:t>
            </a:r>
          </a:p>
          <a:p>
            <a:pPr marL="457200" indent="-457200" algn="just">
              <a:buAutoNum type="arabicPeriod"/>
            </a:pPr>
            <a:r>
              <a:rPr lang="en-US" sz="1600"/>
              <a:t>If needed, retrain your models: As you gather more data, retrain your models to improve their accuracy and efficiency of the matches. </a:t>
            </a:r>
          </a:p>
          <a:p>
            <a:pPr marL="457200" indent="-457200" algn="just">
              <a:buAutoNum type="arabicPeriod"/>
            </a:pPr>
            <a:r>
              <a:rPr lang="en-US" sz="1600"/>
              <a:t>Secure and Manage Your System</a:t>
            </a:r>
          </a:p>
          <a:p>
            <a:pPr marL="228600" lvl="1" indent="0" algn="just">
              <a:buNone/>
            </a:pPr>
            <a:r>
              <a:rPr lang="en-US" sz="1600"/>
              <a:t>	a. Monitor your GCP resources: Keep an eye on your system’s performance and costs using GCP’s monitoring tools. </a:t>
            </a:r>
          </a:p>
        </p:txBody>
      </p:sp>
      <p:sp>
        <p:nvSpPr>
          <p:cNvPr id="4" name="Slide Number Placeholder 3">
            <a:extLst>
              <a:ext uri="{FF2B5EF4-FFF2-40B4-BE49-F238E27FC236}">
                <a16:creationId xmlns:a16="http://schemas.microsoft.com/office/drawing/2014/main" id="{0AD6E27E-E451-AFB8-99A9-C73E3A0C34D2}"/>
              </a:ext>
            </a:extLst>
          </p:cNvPr>
          <p:cNvSpPr>
            <a:spLocks noGrp="1"/>
          </p:cNvSpPr>
          <p:nvPr>
            <p:ph type="sldNum" sz="quarter" idx="10"/>
          </p:nvPr>
        </p:nvSpPr>
        <p:spPr/>
        <p:txBody>
          <a:bodyPr/>
          <a:lstStyle/>
          <a:p>
            <a:fld id="{000F85C7-EC28-5C4D-9577-C5634B07539F}" type="slidenum">
              <a:rPr lang="en-US" smtClean="0"/>
              <a:pPr/>
              <a:t>7</a:t>
            </a:fld>
            <a:endParaRPr lang="en-US"/>
          </a:p>
        </p:txBody>
      </p:sp>
    </p:spTree>
    <p:extLst>
      <p:ext uri="{BB962C8B-B14F-4D97-AF65-F5344CB8AC3E}">
        <p14:creationId xmlns:p14="http://schemas.microsoft.com/office/powerpoint/2010/main" val="4080688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8DD3A-A199-BAB9-873B-D1BFB640A7CC}"/>
              </a:ext>
            </a:extLst>
          </p:cNvPr>
          <p:cNvSpPr>
            <a:spLocks noGrp="1"/>
          </p:cNvSpPr>
          <p:nvPr>
            <p:ph type="title"/>
          </p:nvPr>
        </p:nvSpPr>
        <p:spPr>
          <a:xfrm>
            <a:off x="457200" y="457200"/>
            <a:ext cx="11277600" cy="914400"/>
          </a:xfrm>
        </p:spPr>
        <p:txBody>
          <a:bodyPr anchor="t">
            <a:normAutofit/>
          </a:bodyPr>
          <a:lstStyle/>
          <a:p>
            <a:r>
              <a:rPr lang="en-US"/>
              <a:t>Solution</a:t>
            </a:r>
          </a:p>
        </p:txBody>
      </p:sp>
      <p:sp>
        <p:nvSpPr>
          <p:cNvPr id="3" name="Content Placeholder 2">
            <a:extLst>
              <a:ext uri="{FF2B5EF4-FFF2-40B4-BE49-F238E27FC236}">
                <a16:creationId xmlns:a16="http://schemas.microsoft.com/office/drawing/2014/main" id="{B77C4EA8-0C5C-D89A-39D8-D4E50B6972E9}"/>
              </a:ext>
            </a:extLst>
          </p:cNvPr>
          <p:cNvSpPr>
            <a:spLocks noGrp="1"/>
          </p:cNvSpPr>
          <p:nvPr>
            <p:ph sz="half" idx="1"/>
          </p:nvPr>
        </p:nvSpPr>
        <p:spPr>
          <a:xfrm>
            <a:off x="457199" y="1600200"/>
            <a:ext cx="7366001" cy="4572000"/>
          </a:xfrm>
        </p:spPr>
        <p:txBody>
          <a:bodyPr>
            <a:normAutofit fontScale="70000" lnSpcReduction="20000"/>
          </a:bodyPr>
          <a:lstStyle/>
          <a:p>
            <a:pPr marL="0" indent="0" algn="just">
              <a:lnSpc>
                <a:spcPct val="90000"/>
              </a:lnSpc>
              <a:buNone/>
            </a:pPr>
            <a:r>
              <a:rPr lang="en-US"/>
              <a:t>To address the challenges faced by recruiters in efficiently matching resumes to job descriptions, an advanced automation system for resume matching can be implemented. This system will leverage cutting-edge technologies such as AI, natural language processing, and machine learning to significantly enhance the recruitment process. </a:t>
            </a:r>
          </a:p>
          <a:p>
            <a:pPr marL="0" indent="0" algn="just">
              <a:lnSpc>
                <a:spcPct val="90000"/>
              </a:lnSpc>
              <a:buNone/>
            </a:pPr>
            <a:r>
              <a:rPr lang="en-US"/>
              <a:t>Steps: *From previous slides </a:t>
            </a:r>
          </a:p>
          <a:p>
            <a:pPr marL="342900" indent="-342900" algn="just">
              <a:lnSpc>
                <a:spcPct val="90000"/>
              </a:lnSpc>
              <a:buAutoNum type="arabicPeriod"/>
            </a:pPr>
            <a:r>
              <a:rPr lang="en-US"/>
              <a:t>Setting up and Preparing Data</a:t>
            </a:r>
          </a:p>
          <a:p>
            <a:pPr marL="342900" indent="-342900" algn="just">
              <a:lnSpc>
                <a:spcPct val="90000"/>
              </a:lnSpc>
              <a:buAutoNum type="arabicPeriod"/>
            </a:pPr>
            <a:r>
              <a:rPr lang="en-US"/>
              <a:t>Developing a Matching Mechanism </a:t>
            </a:r>
          </a:p>
          <a:p>
            <a:pPr marL="342900" indent="-342900" algn="just">
              <a:lnSpc>
                <a:spcPct val="90000"/>
              </a:lnSpc>
              <a:buAutoNum type="arabicPeriod"/>
            </a:pPr>
            <a:r>
              <a:rPr lang="en-US"/>
              <a:t>Creating Matching Parameters</a:t>
            </a:r>
          </a:p>
          <a:p>
            <a:pPr marL="342900" indent="-342900" algn="just">
              <a:lnSpc>
                <a:spcPct val="90000"/>
              </a:lnSpc>
              <a:buAutoNum type="arabicPeriod"/>
            </a:pPr>
            <a:r>
              <a:rPr lang="en-US"/>
              <a:t>Continuous Review and Improvements </a:t>
            </a:r>
          </a:p>
          <a:p>
            <a:pPr marL="0" indent="0" algn="just">
              <a:lnSpc>
                <a:spcPct val="90000"/>
              </a:lnSpc>
              <a:buNone/>
            </a:pPr>
            <a:r>
              <a:rPr lang="en-US"/>
              <a:t>By implementing this comprehensive automation system for resume matching, recruiters can significantly reduce the time and effort required to identify suitable candidates, improve the quality of hires, and enhance the overall efficiency of the recruitment process. </a:t>
            </a:r>
          </a:p>
          <a:p>
            <a:pPr marL="0" indent="0">
              <a:lnSpc>
                <a:spcPct val="90000"/>
              </a:lnSpc>
              <a:buNone/>
            </a:pPr>
            <a:endParaRPr lang="en-US"/>
          </a:p>
        </p:txBody>
      </p:sp>
      <p:pic>
        <p:nvPicPr>
          <p:cNvPr id="6" name="Picture 5" descr="A person sitting at a desk with a computer&#10;&#10;Description automatically generated">
            <a:extLst>
              <a:ext uri="{FF2B5EF4-FFF2-40B4-BE49-F238E27FC236}">
                <a16:creationId xmlns:a16="http://schemas.microsoft.com/office/drawing/2014/main" id="{E65B19FA-9AB3-0889-C3D1-095FC6E69DB3}"/>
              </a:ext>
            </a:extLst>
          </p:cNvPr>
          <p:cNvPicPr>
            <a:picLocks noChangeAspect="1"/>
          </p:cNvPicPr>
          <p:nvPr/>
        </p:nvPicPr>
        <p:blipFill rotWithShape="1">
          <a:blip r:embed="rId2"/>
          <a:srcRect l="14035" r="9960"/>
          <a:stretch/>
        </p:blipFill>
        <p:spPr>
          <a:xfrm>
            <a:off x="8277224" y="1600200"/>
            <a:ext cx="3457575" cy="4572000"/>
          </a:xfrm>
          <a:prstGeom prst="rect">
            <a:avLst/>
          </a:prstGeom>
          <a:noFill/>
        </p:spPr>
      </p:pic>
      <p:sp>
        <p:nvSpPr>
          <p:cNvPr id="4" name="Slide Number Placeholder 3">
            <a:extLst>
              <a:ext uri="{FF2B5EF4-FFF2-40B4-BE49-F238E27FC236}">
                <a16:creationId xmlns:a16="http://schemas.microsoft.com/office/drawing/2014/main" id="{83190D11-C2A5-BD34-B38E-4A7C978B5409}"/>
              </a:ext>
            </a:extLst>
          </p:cNvPr>
          <p:cNvSpPr>
            <a:spLocks noGrp="1"/>
          </p:cNvSpPr>
          <p:nvPr>
            <p:ph type="sldNum" sz="quarter" idx="10"/>
          </p:nvPr>
        </p:nvSpPr>
        <p:spPr>
          <a:xfrm>
            <a:off x="11277600" y="6400800"/>
            <a:ext cx="457200" cy="228600"/>
          </a:xfrm>
        </p:spPr>
        <p:txBody>
          <a:bodyPr anchor="b">
            <a:normAutofit fontScale="85000" lnSpcReduction="10000"/>
          </a:bodyPr>
          <a:lstStyle/>
          <a:p>
            <a:pPr>
              <a:spcAft>
                <a:spcPts val="600"/>
              </a:spcAft>
            </a:pPr>
            <a:fld id="{000F85C7-EC28-5C4D-9577-C5634B07539F}" type="slidenum">
              <a:rPr lang="en-US" smtClean="0"/>
              <a:pPr>
                <a:spcAft>
                  <a:spcPts val="600"/>
                </a:spcAft>
              </a:pPr>
              <a:t>8</a:t>
            </a:fld>
            <a:endParaRPr lang="en-US"/>
          </a:p>
        </p:txBody>
      </p:sp>
    </p:spTree>
    <p:extLst>
      <p:ext uri="{BB962C8B-B14F-4D97-AF65-F5344CB8AC3E}">
        <p14:creationId xmlns:p14="http://schemas.microsoft.com/office/powerpoint/2010/main" val="1533027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B455-A49F-4D95-9C12-F371DB1D6B55}"/>
              </a:ext>
            </a:extLst>
          </p:cNvPr>
          <p:cNvSpPr>
            <a:spLocks noGrp="1"/>
          </p:cNvSpPr>
          <p:nvPr>
            <p:ph type="title"/>
          </p:nvPr>
        </p:nvSpPr>
        <p:spPr>
          <a:xfrm>
            <a:off x="0" y="0"/>
            <a:ext cx="6562725" cy="711200"/>
          </a:xfrm>
        </p:spPr>
        <p:txBody>
          <a:bodyPr/>
          <a:lstStyle/>
          <a:p>
            <a:r>
              <a:rPr lang="en-US"/>
              <a:t>Example:</a:t>
            </a:r>
          </a:p>
        </p:txBody>
      </p:sp>
      <p:sp>
        <p:nvSpPr>
          <p:cNvPr id="4" name="TextBox 3">
            <a:extLst>
              <a:ext uri="{FF2B5EF4-FFF2-40B4-BE49-F238E27FC236}">
                <a16:creationId xmlns:a16="http://schemas.microsoft.com/office/drawing/2014/main" id="{DDA34C17-5BF3-8D14-B49B-A0B3A2B9B657}"/>
              </a:ext>
            </a:extLst>
          </p:cNvPr>
          <p:cNvSpPr txBox="1"/>
          <p:nvPr/>
        </p:nvSpPr>
        <p:spPr>
          <a:xfrm>
            <a:off x="0" y="990600"/>
            <a:ext cx="12001500" cy="5724644"/>
          </a:xfrm>
          <a:prstGeom prst="rect">
            <a:avLst/>
          </a:prstGeom>
          <a:noFill/>
        </p:spPr>
        <p:txBody>
          <a:bodyPr wrap="square" rtlCol="0">
            <a:spAutoFit/>
          </a:bodyPr>
          <a:lstStyle/>
          <a:p>
            <a:pPr marL="0" marR="0">
              <a:spcBef>
                <a:spcPts val="0"/>
              </a:spcBef>
              <a:spcAft>
                <a:spcPts val="0"/>
              </a:spcAft>
            </a:pPr>
            <a:r>
              <a:rPr lang="en-US" sz="1200">
                <a:solidFill>
                  <a:srgbClr val="000099"/>
                </a:solidFill>
                <a:effectLst/>
                <a:latin typeface="Tahoma" panose="020B0604030504040204" pitchFamily="34" charset="0"/>
                <a:ea typeface="Calibri" panose="020F0502020204030204" pitchFamily="34" charset="0"/>
              </a:rPr>
              <a:t>Resume Renegade - Resume &amp; Job Matching Assistant</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a:solidFill>
                  <a:srgbClr val="000099"/>
                </a:solidFill>
                <a:effectLst/>
                <a:latin typeface="Tahoma" panose="020B0604030504040204" pitchFamily="34" charset="0"/>
                <a:ea typeface="Calibri" panose="020F0502020204030204" pitchFamily="34" charset="0"/>
              </a:rPr>
              <a:t> </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200" b="1">
                <a:solidFill>
                  <a:srgbClr val="FF0000"/>
                </a:solidFill>
                <a:effectLst/>
                <a:latin typeface="Tahoma" panose="020B0604030504040204" pitchFamily="34" charset="0"/>
                <a:ea typeface="Calibri" panose="020F0502020204030204" pitchFamily="34" charset="0"/>
              </a:rPr>
              <a:t>I am a candidate looking for an It manager role</a:t>
            </a:r>
            <a:endParaRPr lang="en-US" sz="1200">
              <a:effectLst/>
              <a:latin typeface="Calibri" panose="020F0502020204030204" pitchFamily="34" charset="0"/>
              <a:ea typeface="Calibri" panose="020F0502020204030204" pitchFamily="34" charset="0"/>
            </a:endParaRPr>
          </a:p>
          <a:p>
            <a:pPr marL="0" marR="0"/>
            <a:r>
              <a:rPr lang="en-US" sz="1200">
                <a:solidFill>
                  <a:srgbClr val="000099"/>
                </a:solidFill>
                <a:effectLst/>
                <a:latin typeface="Tahoma" panose="020B0604030504040204" pitchFamily="34" charset="0"/>
                <a:ea typeface="Calibri" panose="020F0502020204030204" pitchFamily="34" charset="0"/>
              </a:rPr>
              <a:t>Given your interest in IT manager roles and based on the resume and job descriptions available in the uploaded documents, it appears that there are several potential matches for positions within Wells Fargo. Your background in IT management, particularly with experience in network engineering, helpdesk administration, disaster recovery, and a focus on strategic planning and team leadership, aligns well with several roles. However, your resume highlights a strong emphasis on wellness and fitness coordination, which is a departure from typical IT management roles.</a:t>
            </a:r>
            <a:endParaRPr lang="en-US" sz="1200">
              <a:effectLst/>
              <a:latin typeface="Calibri" panose="020F0502020204030204" pitchFamily="34" charset="0"/>
              <a:ea typeface="Calibri" panose="020F0502020204030204" pitchFamily="34" charset="0"/>
            </a:endParaRPr>
          </a:p>
          <a:p>
            <a:pPr marL="0" marR="0"/>
            <a:r>
              <a:rPr lang="en-US" sz="1200">
                <a:solidFill>
                  <a:srgbClr val="000099"/>
                </a:solidFill>
                <a:effectLst/>
                <a:latin typeface="Tahoma" panose="020B0604030504040204" pitchFamily="34" charset="0"/>
                <a:ea typeface="Calibri" panose="020F0502020204030204" pitchFamily="34" charset="0"/>
              </a:rPr>
              <a:t>To bridge this gap and align more closely with the available IT-focused positions at Wells Fargo, you might consider emphasizing any IT-related experience or skills that you have, even if they were not the main focus of your previous roles. Additionally, pursuing further certifications or training in IT management, cybersecurity, or specific technologies mentioned in the job descriptions could strengthen your application.</a:t>
            </a:r>
            <a:endParaRPr lang="en-US" sz="1200">
              <a:effectLst/>
              <a:latin typeface="Calibri" panose="020F0502020204030204" pitchFamily="34" charset="0"/>
              <a:ea typeface="Calibri" panose="020F0502020204030204" pitchFamily="34" charset="0"/>
            </a:endParaRPr>
          </a:p>
          <a:p>
            <a:pPr marL="0" marR="0"/>
            <a:r>
              <a:rPr lang="en-US" sz="1200">
                <a:solidFill>
                  <a:srgbClr val="000099"/>
                </a:solidFill>
                <a:effectLst/>
                <a:latin typeface="Tahoma" panose="020B0604030504040204" pitchFamily="34" charset="0"/>
                <a:ea typeface="Calibri" panose="020F0502020204030204" pitchFamily="34" charset="0"/>
              </a:rPr>
              <a:t>Here are some roles at Wells Fargo that could potentially match your skills and experience, considering you may need to emphasize more of your IT-related competencies:</a:t>
            </a:r>
            <a:endParaRPr lang="en-US" sz="1200">
              <a:effectLst/>
              <a:latin typeface="Calibri" panose="020F0502020204030204" pitchFamily="34" charset="0"/>
              <a:ea typeface="Calibri" panose="020F0502020204030204" pitchFamily="34" charset="0"/>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Infrastructure Engineer (Data Center)</a:t>
            </a:r>
            <a:r>
              <a:rPr lang="en-US" sz="1200">
                <a:solidFill>
                  <a:srgbClr val="000099"/>
                </a:solidFill>
                <a:effectLst/>
                <a:latin typeface="Tahoma" panose="020B0604030504040204" pitchFamily="34" charset="0"/>
              </a:rPr>
              <a:t> - R-303525: This role involves responsibility for designing, building, enhancing, and integrating technology infrastructure. It requires experience with data center operations, including space, power, cooling, and network, which may align with your IT management experience. Emphasizing any direct experience with data center management, network engineering, and infrastructure planning could make you a strong candidate for this position.</a:t>
            </a:r>
            <a:endParaRPr lang="en-US" sz="1200">
              <a:solidFill>
                <a:srgbClr val="000099"/>
              </a:solidFill>
              <a:effectLst/>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Lead Business Systems Consultant- Customer Account Servicing</a:t>
            </a:r>
            <a:r>
              <a:rPr lang="en-US" sz="1200">
                <a:solidFill>
                  <a:srgbClr val="000099"/>
                </a:solidFill>
                <a:effectLst/>
                <a:latin typeface="Tahoma" panose="020B0604030504040204" pitchFamily="34" charset="0"/>
              </a:rPr>
              <a:t> - R-321682: This position focuses on supporting operational readiness and incident, problem, and availability activities, requiring a solid understanding of technology infrastructure and solutions. Highlighting your leadership skills, project management experience, and any specific technology solutions you have implemented could align your background with this role.</a:t>
            </a:r>
            <a:endParaRPr lang="en-US" sz="1200">
              <a:solidFill>
                <a:srgbClr val="000099"/>
              </a:solidFill>
              <a:effectLst/>
            </a:endParaRPr>
          </a:p>
          <a:p>
            <a:pPr marL="342900" lvl="0" indent="-342900">
              <a:spcAft>
                <a:spcPts val="0"/>
              </a:spcAft>
              <a:buFont typeface="+mj-lt"/>
              <a:buAutoNum type="arabicPeriod"/>
              <a:tabLst>
                <a:tab pos="457200" algn="l"/>
              </a:tabLst>
            </a:pPr>
            <a:r>
              <a:rPr lang="en-US" sz="1200" b="1">
                <a:solidFill>
                  <a:srgbClr val="000099"/>
                </a:solidFill>
                <a:effectLst/>
                <a:latin typeface="Tahoma" panose="020B0604030504040204" pitchFamily="34" charset="0"/>
              </a:rPr>
              <a:t>Information Security Engineering Senior Manager - Encryption &amp; Key Management Infrastructure</a:t>
            </a:r>
            <a:r>
              <a:rPr lang="en-US" sz="1200">
                <a:solidFill>
                  <a:srgbClr val="000099"/>
                </a:solidFill>
                <a:effectLst/>
                <a:latin typeface="Tahoma" panose="020B0604030504040204" pitchFamily="34" charset="0"/>
              </a:rPr>
              <a:t> - R-337913: Given the emphasis on leadership and information security, this role requires experience with encryption, tokenization, and key management technologies. If you have any experience or training in cybersecurity or information security management, focusing on these aspects could make you a competitive candidate for a senior management position in this domain.</a:t>
            </a:r>
            <a:endParaRPr lang="en-US" sz="1200">
              <a:solidFill>
                <a:srgbClr val="000099"/>
              </a:solidFill>
              <a:effectLst/>
            </a:endParaRPr>
          </a:p>
          <a:p>
            <a:pPr marL="0" marR="0"/>
            <a:r>
              <a:rPr lang="en-US" sz="1200">
                <a:solidFill>
                  <a:srgbClr val="000099"/>
                </a:solidFill>
                <a:effectLst/>
                <a:latin typeface="Tahoma" panose="020B0604030504040204" pitchFamily="34" charset="0"/>
                <a:ea typeface="Calibri" panose="020F0502020204030204" pitchFamily="34" charset="0"/>
              </a:rPr>
              <a:t>To improve your match for these jobs, consider the following recommendations:</a:t>
            </a:r>
            <a:endParaRPr lang="en-US" sz="120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a:solidFill>
                  <a:srgbClr val="000099"/>
                </a:solidFill>
                <a:effectLst/>
                <a:latin typeface="Tahoma" panose="020B0604030504040204" pitchFamily="34" charset="0"/>
                <a:ea typeface="Calibri" panose="020F0502020204030204" pitchFamily="34" charset="0"/>
              </a:rPr>
              <a:t>Update your resume to highlight any direct or transferable IT management skills and experiences, focusing on areas relevant to the job descriptions, such as disaster recovery planning, network infrastructure management, and team leadership in technology projects.</a:t>
            </a:r>
            <a:endParaRPr lang="en-US" sz="1200">
              <a:solidFill>
                <a:srgbClr val="000099"/>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a:solidFill>
                  <a:srgbClr val="000099"/>
                </a:solidFill>
                <a:effectLst/>
                <a:latin typeface="Tahoma" panose="020B0604030504040204" pitchFamily="34" charset="0"/>
                <a:ea typeface="Calibri" panose="020F0502020204030204" pitchFamily="34" charset="0"/>
              </a:rPr>
              <a:t>Pursue additional certifications or training in areas like cybersecurity, cloud computing, or specific technologies mentioned in the job descriptions (e.g., encryption, data center management).</a:t>
            </a:r>
            <a:endParaRPr lang="en-US" sz="1200">
              <a:solidFill>
                <a:srgbClr val="000099"/>
              </a:solidFill>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200">
                <a:solidFill>
                  <a:srgbClr val="000099"/>
                </a:solidFill>
                <a:effectLst/>
                <a:latin typeface="Tahoma" panose="020B0604030504040204" pitchFamily="34" charset="0"/>
                <a:ea typeface="Calibri" panose="020F0502020204030204" pitchFamily="34" charset="0"/>
              </a:rPr>
              <a:t>Tailor your application and cover letter to address the specific requirements and responsibilities of each role, demonstrating how your background and skills make you an ideal candidate for the position.</a:t>
            </a:r>
            <a:endParaRPr lang="en-US" sz="1200">
              <a:solidFill>
                <a:srgbClr val="000099"/>
              </a:solidFill>
              <a:effectLst/>
              <a:latin typeface="Calibri" panose="020F0502020204030204" pitchFamily="34" charset="0"/>
              <a:ea typeface="Calibri" panose="020F0502020204030204" pitchFamily="34" charset="0"/>
            </a:endParaRPr>
          </a:p>
          <a:p>
            <a:pPr marL="0" marR="0"/>
            <a:r>
              <a:rPr lang="en-US" sz="1200">
                <a:solidFill>
                  <a:srgbClr val="000099"/>
                </a:solidFill>
                <a:effectLst/>
                <a:latin typeface="Tahoma" panose="020B0604030504040204" pitchFamily="34" charset="0"/>
                <a:ea typeface="Calibri" panose="020F0502020204030204" pitchFamily="34" charset="0"/>
              </a:rPr>
              <a:t>Lastly, networking with professionals in the IT domain or directly within Wells Fargo could provide valuable insights and potentially open doors to opportunities that align with your career goals in IT management.</a:t>
            </a:r>
            <a:endParaRPr lang="en-US" sz="12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solidFill>
                  <a:srgbClr val="000099"/>
                </a:solidFill>
                <a:effectLst/>
                <a:latin typeface="Tahoma" panose="020B0604030504040204" pitchFamily="34" charset="0"/>
                <a:ea typeface="Calibri" panose="020F0502020204030204" pitchFamily="34" charset="0"/>
              </a:rPr>
              <a:t> </a:t>
            </a:r>
            <a:endParaRPr lang="en-US" sz="16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74428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2816</Words>
  <Application>Microsoft Office PowerPoint</Application>
  <PresentationFormat>Widescreen</PresentationFormat>
  <Paragraphs>145</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Segoe UI</vt:lpstr>
      <vt:lpstr>Symbol</vt:lpstr>
      <vt:lpstr>Tahoma</vt:lpstr>
      <vt:lpstr>Wells Fargo Sans</vt:lpstr>
      <vt:lpstr>Office Theme</vt:lpstr>
      <vt:lpstr>Hackathon 2024 Resume Renegades </vt:lpstr>
      <vt:lpstr>PowerPoint Presentation</vt:lpstr>
      <vt:lpstr>Objective</vt:lpstr>
      <vt:lpstr>The Process</vt:lpstr>
      <vt:lpstr>The Process</vt:lpstr>
      <vt:lpstr>The Process</vt:lpstr>
      <vt:lpstr>The Process</vt:lpstr>
      <vt:lpstr>Solution</vt:lpstr>
      <vt:lpstr>Example:</vt:lpstr>
      <vt:lpstr>Example:</vt:lpstr>
      <vt:lpstr>Example:</vt:lpstr>
      <vt:lpstr>Example:</vt:lpstr>
      <vt:lpstr>Resume Renegades </vt:lpstr>
      <vt:lpstr>PowerPoint Presentation</vt:lpstr>
    </vt:vector>
  </TitlesOfParts>
  <Company>Wells Fargo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 2024 Resume Renegades </dc:title>
  <dc:creator>Olawore, Amudala</dc:creator>
  <cp:lastModifiedBy>Nwannunu, Ekenechukwu</cp:lastModifiedBy>
  <cp:revision>1</cp:revision>
  <dcterms:created xsi:type="dcterms:W3CDTF">2024-03-15T15:43:18Z</dcterms:created>
  <dcterms:modified xsi:type="dcterms:W3CDTF">2024-03-17T13:41:54Z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4b6716-c2ea-4041-b631-5633733fbe46_Enabled">
    <vt:lpwstr>true</vt:lpwstr>
  </property>
  <property fmtid="{D5CDD505-2E9C-101B-9397-08002B2CF9AE}" pid="3" name="MSIP_Label_174b6716-c2ea-4041-b631-5633733fbe46_SetDate">
    <vt:lpwstr>2024-03-15T20:32:54Z</vt:lpwstr>
  </property>
  <property fmtid="{D5CDD505-2E9C-101B-9397-08002B2CF9AE}" pid="4" name="MSIP_Label_174b6716-c2ea-4041-b631-5633733fbe46_Method">
    <vt:lpwstr>Privileged</vt:lpwstr>
  </property>
  <property fmtid="{D5CDD505-2E9C-101B-9397-08002B2CF9AE}" pid="5" name="MSIP_Label_174b6716-c2ea-4041-b631-5633733fbe46_Name">
    <vt:lpwstr>Public</vt:lpwstr>
  </property>
  <property fmtid="{D5CDD505-2E9C-101B-9397-08002B2CF9AE}" pid="6" name="MSIP_Label_174b6716-c2ea-4041-b631-5633733fbe46_SiteId">
    <vt:lpwstr>e122af3c-4c68-4e49-9c52-4ae1e25e91ae</vt:lpwstr>
  </property>
  <property fmtid="{D5CDD505-2E9C-101B-9397-08002B2CF9AE}" pid="7" name="MSIP_Label_174b6716-c2ea-4041-b631-5633733fbe46_ActionId">
    <vt:lpwstr>f53c596a-02c0-466b-a60e-a55cfa6142d5</vt:lpwstr>
  </property>
  <property fmtid="{D5CDD505-2E9C-101B-9397-08002B2CF9AE}" pid="8" name="MSIP_Label_174b6716-c2ea-4041-b631-5633733fbe46_ContentBits">
    <vt:lpwstr>0</vt:lpwstr>
  </property>
</Properties>
</file>